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6" r:id="rId2"/>
    <p:sldId id="293" r:id="rId3"/>
    <p:sldId id="257" r:id="rId4"/>
    <p:sldId id="258" r:id="rId5"/>
    <p:sldId id="259" r:id="rId6"/>
    <p:sldId id="294" r:id="rId7"/>
    <p:sldId id="260" r:id="rId8"/>
    <p:sldId id="261" r:id="rId9"/>
    <p:sldId id="262" r:id="rId10"/>
    <p:sldId id="263" r:id="rId11"/>
    <p:sldId id="295" r:id="rId12"/>
    <p:sldId id="264" r:id="rId13"/>
    <p:sldId id="296" r:id="rId14"/>
    <p:sldId id="265" r:id="rId15"/>
    <p:sldId id="266" r:id="rId16"/>
    <p:sldId id="297" r:id="rId17"/>
    <p:sldId id="267" r:id="rId18"/>
    <p:sldId id="268" r:id="rId19"/>
    <p:sldId id="298" r:id="rId20"/>
    <p:sldId id="269" r:id="rId21"/>
    <p:sldId id="299" r:id="rId22"/>
    <p:sldId id="270" r:id="rId23"/>
    <p:sldId id="301" r:id="rId24"/>
    <p:sldId id="302" r:id="rId25"/>
    <p:sldId id="300" r:id="rId26"/>
    <p:sldId id="272" r:id="rId27"/>
    <p:sldId id="303" r:id="rId28"/>
    <p:sldId id="273" r:id="rId29"/>
    <p:sldId id="308" r:id="rId30"/>
    <p:sldId id="304" r:id="rId31"/>
    <p:sldId id="274" r:id="rId32"/>
    <p:sldId id="305" r:id="rId33"/>
    <p:sldId id="275" r:id="rId34"/>
    <p:sldId id="306" r:id="rId35"/>
    <p:sldId id="276" r:id="rId36"/>
    <p:sldId id="277" r:id="rId37"/>
    <p:sldId id="278" r:id="rId38"/>
    <p:sldId id="279" r:id="rId39"/>
    <p:sldId id="280" r:id="rId40"/>
    <p:sldId id="281" r:id="rId41"/>
    <p:sldId id="282" r:id="rId42"/>
    <p:sldId id="283" r:id="rId43"/>
    <p:sldId id="307" r:id="rId44"/>
    <p:sldId id="284" r:id="rId45"/>
    <p:sldId id="285" r:id="rId46"/>
    <p:sldId id="309" r:id="rId47"/>
    <p:sldId id="310" r:id="rId48"/>
    <p:sldId id="312" r:id="rId49"/>
    <p:sldId id="286" r:id="rId50"/>
    <p:sldId id="287" r:id="rId51"/>
    <p:sldId id="311" r:id="rId52"/>
    <p:sldId id="288" r:id="rId53"/>
    <p:sldId id="289" r:id="rId54"/>
    <p:sldId id="313" r:id="rId55"/>
    <p:sldId id="290" r:id="rId56"/>
    <p:sldId id="291" r:id="rId57"/>
    <p:sldId id="292" r:id="rId5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4660"/>
  </p:normalViewPr>
  <p:slideViewPr>
    <p:cSldViewPr>
      <p:cViewPr varScale="1">
        <p:scale>
          <a:sx n="43" d="100"/>
          <a:sy n="43" d="100"/>
        </p:scale>
        <p:origin x="-6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8F22CC-E21A-44B3-BCD6-9F28953437D4}" type="datetimeFigureOut">
              <a:rPr lang="es-CO" smtClean="0"/>
              <a:t>05/11/2012</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40018E2-5ABA-46F6-BCA5-C8EFB64FF0D5}" type="slidenum">
              <a:rPr lang="es-CO" smtClean="0"/>
              <a:t>‹Nº›</a:t>
            </a:fld>
            <a:endParaRPr lang="es-CO" dirty="0"/>
          </a:p>
        </p:txBody>
      </p:sp>
    </p:spTree>
    <p:extLst>
      <p:ext uri="{BB962C8B-B14F-4D97-AF65-F5344CB8AC3E}">
        <p14:creationId xmlns:p14="http://schemas.microsoft.com/office/powerpoint/2010/main" val="1121576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040018E2-5ABA-46F6-BCA5-C8EFB64FF0D5}" type="slidenum">
              <a:rPr lang="es-CO" smtClean="0"/>
              <a:t>7</a:t>
            </a:fld>
            <a:endParaRPr lang="es-CO" dirty="0"/>
          </a:p>
        </p:txBody>
      </p:sp>
    </p:spTree>
    <p:extLst>
      <p:ext uri="{BB962C8B-B14F-4D97-AF65-F5344CB8AC3E}">
        <p14:creationId xmlns:p14="http://schemas.microsoft.com/office/powerpoint/2010/main" val="2976719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05/11/2012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05/11/2012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4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rot="20445214">
            <a:off x="5148064" y="2655019"/>
            <a:ext cx="3238128" cy="3096344"/>
          </a:xfrm>
        </p:spPr>
        <p:txBody>
          <a:bodyPr>
            <a:normAutofit/>
          </a:bodyPr>
          <a:lstStyle/>
          <a:p>
            <a:r>
              <a:rPr lang="es-CO" dirty="0" smtClean="0">
                <a:solidFill>
                  <a:srgbClr val="FF0000"/>
                </a:solidFill>
              </a:rPr>
              <a:t>Texto: Apocalipsis 12:17.</a:t>
            </a:r>
            <a:endParaRPr lang="es-CO" dirty="0">
              <a:solidFill>
                <a:srgbClr val="FF0000"/>
              </a:solidFill>
            </a:endParaRPr>
          </a:p>
        </p:txBody>
      </p:sp>
      <p:sp>
        <p:nvSpPr>
          <p:cNvPr id="4" name="3 Elipse"/>
          <p:cNvSpPr/>
          <p:nvPr/>
        </p:nvSpPr>
        <p:spPr>
          <a:xfrm>
            <a:off x="0" y="332656"/>
            <a:ext cx="9144000" cy="1800200"/>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dirty="0">
                <a:solidFill>
                  <a:srgbClr val="002060"/>
                </a:solidFill>
              </a:rPr>
              <a:t>LA RAIZ DEL CONFLICTO FINAL</a:t>
            </a:r>
          </a:p>
        </p:txBody>
      </p:sp>
      <p:pic>
        <p:nvPicPr>
          <p:cNvPr id="1028" name="Picture 4" descr="http://t2.gstatic.com/images?q=tbn:ANd9GcSmAMO0cN6c72ZY9GY-pC6dXViFefO15cGqqSd-kVP60Aovprltt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132856"/>
            <a:ext cx="4104456" cy="4140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295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fltVal val="0"/>
                                          </p:val>
                                        </p:tav>
                                        <p:tav tm="100000">
                                          <p:val>
                                            <p:strVal val="#ppt_w"/>
                                          </p:val>
                                        </p:tav>
                                      </p:tavLst>
                                    </p:anim>
                                    <p:anim calcmode="lin" valueType="num">
                                      <p:cBhvr>
                                        <p:cTn id="8" dur="1000" fill="hold"/>
                                        <p:tgtEl>
                                          <p:spTgt spid="1028"/>
                                        </p:tgtEl>
                                        <p:attrNameLst>
                                          <p:attrName>ppt_h</p:attrName>
                                        </p:attrNameLst>
                                      </p:cBhvr>
                                      <p:tavLst>
                                        <p:tav tm="0">
                                          <p:val>
                                            <p:fltVal val="0"/>
                                          </p:val>
                                        </p:tav>
                                        <p:tav tm="100000">
                                          <p:val>
                                            <p:strVal val="#ppt_h"/>
                                          </p:val>
                                        </p:tav>
                                      </p:tavLst>
                                    </p:anim>
                                    <p:anim calcmode="lin" valueType="num">
                                      <p:cBhvr>
                                        <p:cTn id="9" dur="1000" fill="hold"/>
                                        <p:tgtEl>
                                          <p:spTgt spid="1028"/>
                                        </p:tgtEl>
                                        <p:attrNameLst>
                                          <p:attrName>style.rotation</p:attrName>
                                        </p:attrNameLst>
                                      </p:cBhvr>
                                      <p:tavLst>
                                        <p:tav tm="0">
                                          <p:val>
                                            <p:fltVal val="90"/>
                                          </p:val>
                                        </p:tav>
                                        <p:tav tm="100000">
                                          <p:val>
                                            <p:fltVal val="0"/>
                                          </p:val>
                                        </p:tav>
                                      </p:tavLst>
                                    </p:anim>
                                    <p:animEffect transition="in" filter="fade">
                                      <p:cBhvr>
                                        <p:cTn id="10" dur="10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482952" cy="3816424"/>
          </a:xfrm>
        </p:spPr>
        <p:txBody>
          <a:bodyPr>
            <a:normAutofit fontScale="92500" lnSpcReduction="10000"/>
          </a:bodyPr>
          <a:lstStyle/>
          <a:p>
            <a:pPr marL="0" indent="0" algn="ctr">
              <a:buNone/>
            </a:pPr>
            <a:r>
              <a:rPr lang="es-CO" dirty="0" smtClean="0"/>
              <a:t>La Enciclopedia Libre dice: «Un</a:t>
            </a:r>
            <a:r>
              <a:rPr lang="es-CO" dirty="0"/>
              <a:t> </a:t>
            </a:r>
            <a:r>
              <a:rPr lang="es-CO" b="1" dirty="0" smtClean="0"/>
              <a:t>conflicto</a:t>
            </a:r>
            <a:r>
              <a:rPr lang="es-CO" dirty="0"/>
              <a:t> es una situación en que dos o más individuos con intereses contrapuestos entran en confrontación, oposición o emprenden acciones mutuamente antagonistas, con el objetivo de neutralizar, dañar o eliminar a la parte rival, </a:t>
            </a:r>
          </a:p>
        </p:txBody>
      </p:sp>
      <p:pic>
        <p:nvPicPr>
          <p:cNvPr id="2050" name="Picture 2" descr="http://t3.gstatic.com/images?q=tbn:ANd9GcT23oy08QjR7CTOZqKUKjkrOqq9V_rYeIr_-oParBnwGiU4Ids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620688"/>
            <a:ext cx="2664296" cy="32403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55575" y="4509120"/>
            <a:ext cx="8448873" cy="2308324"/>
          </a:xfrm>
          <a:prstGeom prst="rect">
            <a:avLst/>
          </a:prstGeom>
        </p:spPr>
        <p:txBody>
          <a:bodyPr wrap="square">
            <a:spAutoFit/>
          </a:bodyPr>
          <a:lstStyle/>
          <a:p>
            <a:pPr algn="ctr"/>
            <a:r>
              <a:rPr lang="es-CO" sz="3600" dirty="0"/>
              <a:t>incluso cuando tal confrontación sea verbal, para lograr así la consecución de los objetivos que motivaron dicha confrontación.</a:t>
            </a:r>
          </a:p>
        </p:txBody>
      </p:sp>
    </p:spTree>
    <p:extLst>
      <p:ext uri="{BB962C8B-B14F-4D97-AF65-F5344CB8AC3E}">
        <p14:creationId xmlns:p14="http://schemas.microsoft.com/office/powerpoint/2010/main" val="8525645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736304"/>
          </a:xfrm>
        </p:spPr>
        <p:txBody>
          <a:bodyPr>
            <a:normAutofit fontScale="92500" lnSpcReduction="10000"/>
          </a:bodyPr>
          <a:lstStyle/>
          <a:p>
            <a:pPr marL="0" indent="0">
              <a:buNone/>
            </a:pPr>
            <a:r>
              <a:rPr lang="es-CO" dirty="0" smtClean="0"/>
              <a:t>Texto </a:t>
            </a:r>
            <a:r>
              <a:rPr lang="es-CO" dirty="0" smtClean="0">
                <a:solidFill>
                  <a:srgbClr val="FF0000"/>
                </a:solidFill>
              </a:rPr>
              <a:t>Apoc.12:17</a:t>
            </a:r>
            <a:r>
              <a:rPr lang="es-CO" dirty="0" smtClean="0"/>
              <a:t>.</a:t>
            </a:r>
            <a:r>
              <a:rPr lang="es-CO" dirty="0"/>
              <a:t> </a:t>
            </a:r>
            <a:endParaRPr lang="es-CO" dirty="0" smtClean="0"/>
          </a:p>
          <a:p>
            <a:pPr marL="0" indent="0">
              <a:buNone/>
            </a:pPr>
            <a:r>
              <a:rPr lang="es-CO" dirty="0" smtClean="0"/>
              <a:t>Entonces </a:t>
            </a:r>
            <a:r>
              <a:rPr lang="es-CO" dirty="0"/>
              <a:t>el dragón se llenó de </a:t>
            </a:r>
            <a:r>
              <a:rPr lang="es-CO" i="1" dirty="0">
                <a:solidFill>
                  <a:srgbClr val="0070C0"/>
                </a:solidFill>
              </a:rPr>
              <a:t>ira</a:t>
            </a:r>
            <a:r>
              <a:rPr lang="es-CO" dirty="0"/>
              <a:t> contra la mujer y se fue a hacer la guerra contra el resto de la descendencia de ella</a:t>
            </a:r>
            <a:r>
              <a:rPr lang="es-CO" dirty="0" smtClean="0"/>
              <a:t>, </a:t>
            </a:r>
            <a:r>
              <a:rPr lang="es-CO" dirty="0"/>
              <a:t>contra los que </a:t>
            </a:r>
            <a:r>
              <a:rPr lang="es-CO" i="1" dirty="0">
                <a:solidFill>
                  <a:srgbClr val="0070C0"/>
                </a:solidFill>
              </a:rPr>
              <a:t>guardan los mandamientos de Dios y tienen el testimonio de Jesucristo. </a:t>
            </a:r>
            <a:endParaRPr lang="es-CO" i="1" dirty="0" smtClean="0">
              <a:solidFill>
                <a:srgbClr val="0070C0"/>
              </a:solidFill>
            </a:endParaRPr>
          </a:p>
        </p:txBody>
      </p:sp>
      <p:sp>
        <p:nvSpPr>
          <p:cNvPr id="4" name="3 Rectángulo"/>
          <p:cNvSpPr/>
          <p:nvPr/>
        </p:nvSpPr>
        <p:spPr>
          <a:xfrm>
            <a:off x="323528" y="3446474"/>
            <a:ext cx="4968552" cy="3539430"/>
          </a:xfrm>
          <a:prstGeom prst="rect">
            <a:avLst/>
          </a:prstGeom>
        </p:spPr>
        <p:txBody>
          <a:bodyPr wrap="square">
            <a:spAutoFit/>
          </a:bodyPr>
          <a:lstStyle/>
          <a:p>
            <a:pPr algn="ctr"/>
            <a:r>
              <a:rPr lang="es-CO" sz="2800" dirty="0"/>
              <a:t>Como lo dice la Biblia y la Enciclopedia: Aquí aparecen una guerra entre dos poderes: </a:t>
            </a:r>
            <a:r>
              <a:rPr lang="es-CO" sz="2800" i="1" dirty="0">
                <a:solidFill>
                  <a:srgbClr val="0070C0"/>
                </a:solidFill>
              </a:rPr>
              <a:t>El conflicto gira en torno a la obediencia a los Mandamientos de Dios</a:t>
            </a:r>
            <a:r>
              <a:rPr lang="es-CO" sz="2800" dirty="0"/>
              <a:t>, o sea que, esta lucha es entre obedientes y desobedientes.</a:t>
            </a:r>
          </a:p>
        </p:txBody>
      </p:sp>
      <p:pic>
        <p:nvPicPr>
          <p:cNvPr id="3074" name="Picture 2" descr="http://t1.gstatic.com/images?q=tbn:ANd9GcQshEC9mAqkQ-Um33tLLvZqT340VVdwAxk_q4fbnsGyk7gCEtK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190021">
            <a:off x="5315634" y="3100908"/>
            <a:ext cx="2086914" cy="17716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3.gstatic.com/images?q=tbn:ANd9GcT23oy08QjR7CTOZqKUKjkrOqq9V_rYeIr_-oParBnwGiU4Ids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93787">
            <a:off x="6680051" y="4712021"/>
            <a:ext cx="2263779" cy="1777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740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Effect transition="in" filter="wipe(down)">
                                      <p:cBhvr>
                                        <p:cTn id="15" dur="580">
                                          <p:stCondLst>
                                            <p:cond delay="0"/>
                                          </p:stCondLst>
                                        </p:cTn>
                                        <p:tgtEl>
                                          <p:spTgt spid="3074"/>
                                        </p:tgtEl>
                                      </p:cBhvr>
                                    </p:animEffect>
                                    <p:anim calcmode="lin" valueType="num">
                                      <p:cBhvr>
                                        <p:cTn id="16"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1" dur="26">
                                          <p:stCondLst>
                                            <p:cond delay="650"/>
                                          </p:stCondLst>
                                        </p:cTn>
                                        <p:tgtEl>
                                          <p:spTgt spid="3074"/>
                                        </p:tgtEl>
                                      </p:cBhvr>
                                      <p:to x="100000" y="60000"/>
                                    </p:animScale>
                                    <p:animScale>
                                      <p:cBhvr>
                                        <p:cTn id="22" dur="166" decel="50000">
                                          <p:stCondLst>
                                            <p:cond delay="676"/>
                                          </p:stCondLst>
                                        </p:cTn>
                                        <p:tgtEl>
                                          <p:spTgt spid="3074"/>
                                        </p:tgtEl>
                                      </p:cBhvr>
                                      <p:to x="100000" y="100000"/>
                                    </p:animScale>
                                    <p:animScale>
                                      <p:cBhvr>
                                        <p:cTn id="23" dur="26">
                                          <p:stCondLst>
                                            <p:cond delay="1312"/>
                                          </p:stCondLst>
                                        </p:cTn>
                                        <p:tgtEl>
                                          <p:spTgt spid="3074"/>
                                        </p:tgtEl>
                                      </p:cBhvr>
                                      <p:to x="100000" y="80000"/>
                                    </p:animScale>
                                    <p:animScale>
                                      <p:cBhvr>
                                        <p:cTn id="24" dur="166" decel="50000">
                                          <p:stCondLst>
                                            <p:cond delay="1338"/>
                                          </p:stCondLst>
                                        </p:cTn>
                                        <p:tgtEl>
                                          <p:spTgt spid="3074"/>
                                        </p:tgtEl>
                                      </p:cBhvr>
                                      <p:to x="100000" y="100000"/>
                                    </p:animScale>
                                    <p:animScale>
                                      <p:cBhvr>
                                        <p:cTn id="25" dur="26">
                                          <p:stCondLst>
                                            <p:cond delay="1642"/>
                                          </p:stCondLst>
                                        </p:cTn>
                                        <p:tgtEl>
                                          <p:spTgt spid="3074"/>
                                        </p:tgtEl>
                                      </p:cBhvr>
                                      <p:to x="100000" y="90000"/>
                                    </p:animScale>
                                    <p:animScale>
                                      <p:cBhvr>
                                        <p:cTn id="26" dur="166" decel="50000">
                                          <p:stCondLst>
                                            <p:cond delay="1668"/>
                                          </p:stCondLst>
                                        </p:cTn>
                                        <p:tgtEl>
                                          <p:spTgt spid="3074"/>
                                        </p:tgtEl>
                                      </p:cBhvr>
                                      <p:to x="100000" y="100000"/>
                                    </p:animScale>
                                    <p:animScale>
                                      <p:cBhvr>
                                        <p:cTn id="27" dur="26">
                                          <p:stCondLst>
                                            <p:cond delay="1808"/>
                                          </p:stCondLst>
                                        </p:cTn>
                                        <p:tgtEl>
                                          <p:spTgt spid="3074"/>
                                        </p:tgtEl>
                                      </p:cBhvr>
                                      <p:to x="100000" y="95000"/>
                                    </p:animScale>
                                    <p:animScale>
                                      <p:cBhvr>
                                        <p:cTn id="28" dur="166" decel="50000">
                                          <p:stCondLst>
                                            <p:cond delay="1834"/>
                                          </p:stCondLst>
                                        </p:cTn>
                                        <p:tgtEl>
                                          <p:spTgt spid="3074"/>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down)">
                                      <p:cBhvr>
                                        <p:cTn id="33" dur="580">
                                          <p:stCondLst>
                                            <p:cond delay="0"/>
                                          </p:stCondLst>
                                        </p:cTn>
                                        <p:tgtEl>
                                          <p:spTgt spid="6"/>
                                        </p:tgtEl>
                                      </p:cBhvr>
                                    </p:animEffect>
                                    <p:anim calcmode="lin" valueType="num">
                                      <p:cBhvr>
                                        <p:cTn id="3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9" dur="26">
                                          <p:stCondLst>
                                            <p:cond delay="650"/>
                                          </p:stCondLst>
                                        </p:cTn>
                                        <p:tgtEl>
                                          <p:spTgt spid="6"/>
                                        </p:tgtEl>
                                      </p:cBhvr>
                                      <p:to x="100000" y="60000"/>
                                    </p:animScale>
                                    <p:animScale>
                                      <p:cBhvr>
                                        <p:cTn id="40" dur="166" decel="50000">
                                          <p:stCondLst>
                                            <p:cond delay="676"/>
                                          </p:stCondLst>
                                        </p:cTn>
                                        <p:tgtEl>
                                          <p:spTgt spid="6"/>
                                        </p:tgtEl>
                                      </p:cBhvr>
                                      <p:to x="100000" y="100000"/>
                                    </p:animScale>
                                    <p:animScale>
                                      <p:cBhvr>
                                        <p:cTn id="41" dur="26">
                                          <p:stCondLst>
                                            <p:cond delay="1312"/>
                                          </p:stCondLst>
                                        </p:cTn>
                                        <p:tgtEl>
                                          <p:spTgt spid="6"/>
                                        </p:tgtEl>
                                      </p:cBhvr>
                                      <p:to x="100000" y="80000"/>
                                    </p:animScale>
                                    <p:animScale>
                                      <p:cBhvr>
                                        <p:cTn id="42" dur="166" decel="50000">
                                          <p:stCondLst>
                                            <p:cond delay="1338"/>
                                          </p:stCondLst>
                                        </p:cTn>
                                        <p:tgtEl>
                                          <p:spTgt spid="6"/>
                                        </p:tgtEl>
                                      </p:cBhvr>
                                      <p:to x="100000" y="100000"/>
                                    </p:animScale>
                                    <p:animScale>
                                      <p:cBhvr>
                                        <p:cTn id="43" dur="26">
                                          <p:stCondLst>
                                            <p:cond delay="1642"/>
                                          </p:stCondLst>
                                        </p:cTn>
                                        <p:tgtEl>
                                          <p:spTgt spid="6"/>
                                        </p:tgtEl>
                                      </p:cBhvr>
                                      <p:to x="100000" y="90000"/>
                                    </p:animScale>
                                    <p:animScale>
                                      <p:cBhvr>
                                        <p:cTn id="44" dur="166" decel="50000">
                                          <p:stCondLst>
                                            <p:cond delay="1668"/>
                                          </p:stCondLst>
                                        </p:cTn>
                                        <p:tgtEl>
                                          <p:spTgt spid="6"/>
                                        </p:tgtEl>
                                      </p:cBhvr>
                                      <p:to x="100000" y="100000"/>
                                    </p:animScale>
                                    <p:animScale>
                                      <p:cBhvr>
                                        <p:cTn id="45" dur="26">
                                          <p:stCondLst>
                                            <p:cond delay="1808"/>
                                          </p:stCondLst>
                                        </p:cTn>
                                        <p:tgtEl>
                                          <p:spTgt spid="6"/>
                                        </p:tgtEl>
                                      </p:cBhvr>
                                      <p:to x="100000" y="95000"/>
                                    </p:animScale>
                                    <p:animScale>
                                      <p:cBhvr>
                                        <p:cTn id="46" dur="166" decel="50000">
                                          <p:stCondLst>
                                            <p:cond delay="1834"/>
                                          </p:stCondLst>
                                        </p:cTn>
                                        <p:tgtEl>
                                          <p:spTgt spid="6"/>
                                        </p:tgtEl>
                                      </p:cBhvr>
                                      <p:to x="100000" y="100000"/>
                                    </p:animScale>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grpId="0" nodeType="click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ipe(down)">
                                      <p:cBhvr>
                                        <p:cTn id="51" dur="580">
                                          <p:stCondLst>
                                            <p:cond delay="0"/>
                                          </p:stCondLst>
                                        </p:cTn>
                                        <p:tgtEl>
                                          <p:spTgt spid="4"/>
                                        </p:tgtEl>
                                      </p:cBhvr>
                                    </p:animEffect>
                                    <p:anim calcmode="lin" valueType="num">
                                      <p:cBhvr>
                                        <p:cTn id="5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57" dur="26">
                                          <p:stCondLst>
                                            <p:cond delay="650"/>
                                          </p:stCondLst>
                                        </p:cTn>
                                        <p:tgtEl>
                                          <p:spTgt spid="4"/>
                                        </p:tgtEl>
                                      </p:cBhvr>
                                      <p:to x="100000" y="60000"/>
                                    </p:animScale>
                                    <p:animScale>
                                      <p:cBhvr>
                                        <p:cTn id="58" dur="166" decel="50000">
                                          <p:stCondLst>
                                            <p:cond delay="676"/>
                                          </p:stCondLst>
                                        </p:cTn>
                                        <p:tgtEl>
                                          <p:spTgt spid="4"/>
                                        </p:tgtEl>
                                      </p:cBhvr>
                                      <p:to x="100000" y="100000"/>
                                    </p:animScale>
                                    <p:animScale>
                                      <p:cBhvr>
                                        <p:cTn id="59" dur="26">
                                          <p:stCondLst>
                                            <p:cond delay="1312"/>
                                          </p:stCondLst>
                                        </p:cTn>
                                        <p:tgtEl>
                                          <p:spTgt spid="4"/>
                                        </p:tgtEl>
                                      </p:cBhvr>
                                      <p:to x="100000" y="80000"/>
                                    </p:animScale>
                                    <p:animScale>
                                      <p:cBhvr>
                                        <p:cTn id="60" dur="166" decel="50000">
                                          <p:stCondLst>
                                            <p:cond delay="1338"/>
                                          </p:stCondLst>
                                        </p:cTn>
                                        <p:tgtEl>
                                          <p:spTgt spid="4"/>
                                        </p:tgtEl>
                                      </p:cBhvr>
                                      <p:to x="100000" y="100000"/>
                                    </p:animScale>
                                    <p:animScale>
                                      <p:cBhvr>
                                        <p:cTn id="61" dur="26">
                                          <p:stCondLst>
                                            <p:cond delay="1642"/>
                                          </p:stCondLst>
                                        </p:cTn>
                                        <p:tgtEl>
                                          <p:spTgt spid="4"/>
                                        </p:tgtEl>
                                      </p:cBhvr>
                                      <p:to x="100000" y="90000"/>
                                    </p:animScale>
                                    <p:animScale>
                                      <p:cBhvr>
                                        <p:cTn id="62" dur="166" decel="50000">
                                          <p:stCondLst>
                                            <p:cond delay="1668"/>
                                          </p:stCondLst>
                                        </p:cTn>
                                        <p:tgtEl>
                                          <p:spTgt spid="4"/>
                                        </p:tgtEl>
                                      </p:cBhvr>
                                      <p:to x="100000" y="100000"/>
                                    </p:animScale>
                                    <p:animScale>
                                      <p:cBhvr>
                                        <p:cTn id="63" dur="26">
                                          <p:stCondLst>
                                            <p:cond delay="1808"/>
                                          </p:stCondLst>
                                        </p:cTn>
                                        <p:tgtEl>
                                          <p:spTgt spid="4"/>
                                        </p:tgtEl>
                                      </p:cBhvr>
                                      <p:to x="100000" y="95000"/>
                                    </p:animScale>
                                    <p:animScale>
                                      <p:cBhvr>
                                        <p:cTn id="64"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4547272"/>
          </a:xfrm>
        </p:spPr>
        <p:txBody>
          <a:bodyPr>
            <a:normAutofit fontScale="85000" lnSpcReduction="10000"/>
          </a:bodyPr>
          <a:lstStyle/>
          <a:p>
            <a:pPr marL="0" indent="0" algn="ctr">
              <a:buNone/>
            </a:pPr>
            <a:r>
              <a:rPr lang="es-CO" dirty="0" smtClean="0"/>
              <a:t>En el texto hay cuatro cosas para resaltar en su orden: </a:t>
            </a:r>
            <a:endParaRPr lang="es-CO" dirty="0"/>
          </a:p>
          <a:p>
            <a:pPr marL="0" indent="0">
              <a:buNone/>
            </a:pPr>
            <a:endParaRPr lang="es-CO" dirty="0" smtClean="0">
              <a:solidFill>
                <a:srgbClr val="FF0000"/>
              </a:solidFill>
            </a:endParaRPr>
          </a:p>
          <a:p>
            <a:pPr marL="0" indent="0">
              <a:buNone/>
            </a:pPr>
            <a:r>
              <a:rPr lang="es-CO" dirty="0" smtClean="0">
                <a:solidFill>
                  <a:srgbClr val="FF0000"/>
                </a:solidFill>
              </a:rPr>
              <a:t>Primero</a:t>
            </a:r>
            <a:r>
              <a:rPr lang="es-CO" dirty="0" smtClean="0"/>
              <a:t>. ¿Quién es el dragón?</a:t>
            </a:r>
          </a:p>
          <a:p>
            <a:pPr marL="0" indent="0">
              <a:buNone/>
            </a:pPr>
            <a:r>
              <a:rPr lang="es-CO" b="1" dirty="0" smtClean="0">
                <a:solidFill>
                  <a:srgbClr val="FF0000"/>
                </a:solidFill>
              </a:rPr>
              <a:t>Apoc.12:9</a:t>
            </a:r>
            <a:r>
              <a:rPr lang="es-CO" b="1" dirty="0" smtClean="0"/>
              <a:t>. </a:t>
            </a:r>
            <a:r>
              <a:rPr lang="es-CO" dirty="0" smtClean="0"/>
              <a:t>Y </a:t>
            </a:r>
            <a:r>
              <a:rPr lang="es-CO" dirty="0"/>
              <a:t>fue lanzado fuera el gran dragón, la serpiente </a:t>
            </a:r>
            <a:r>
              <a:rPr lang="es-CO" dirty="0" smtClean="0"/>
              <a:t>antigua,</a:t>
            </a:r>
            <a:r>
              <a:rPr lang="es-CO" baseline="30000" dirty="0"/>
              <a:t> </a:t>
            </a:r>
            <a:r>
              <a:rPr lang="es-CO" dirty="0" smtClean="0"/>
              <a:t>que </a:t>
            </a:r>
            <a:r>
              <a:rPr lang="es-CO" dirty="0"/>
              <a:t>se llama </a:t>
            </a:r>
            <a:r>
              <a:rPr lang="es-CO" i="1" dirty="0">
                <a:solidFill>
                  <a:srgbClr val="0070C0"/>
                </a:solidFill>
              </a:rPr>
              <a:t>Diablo y </a:t>
            </a:r>
            <a:r>
              <a:rPr lang="es-CO" i="1" dirty="0" smtClean="0">
                <a:solidFill>
                  <a:srgbClr val="0070C0"/>
                </a:solidFill>
              </a:rPr>
              <a:t>Satanás.</a:t>
            </a:r>
          </a:p>
          <a:p>
            <a:pPr marL="0" indent="0">
              <a:buNone/>
            </a:pPr>
            <a:endParaRPr lang="es-CO" dirty="0"/>
          </a:p>
          <a:p>
            <a:pPr marL="0" indent="0">
              <a:buNone/>
            </a:pPr>
            <a:r>
              <a:rPr lang="es-CO" dirty="0" smtClean="0">
                <a:solidFill>
                  <a:srgbClr val="FF0000"/>
                </a:solidFill>
              </a:rPr>
              <a:t>Segundo</a:t>
            </a:r>
            <a:r>
              <a:rPr lang="es-CO" dirty="0" smtClean="0"/>
              <a:t>. ¿Quién es la mujer?</a:t>
            </a:r>
          </a:p>
          <a:p>
            <a:pPr marL="0" indent="0">
              <a:buNone/>
            </a:pPr>
            <a:r>
              <a:rPr lang="es-CO" dirty="0" smtClean="0">
                <a:solidFill>
                  <a:srgbClr val="FF0000"/>
                </a:solidFill>
              </a:rPr>
              <a:t>2 Cor.11:2</a:t>
            </a:r>
            <a:r>
              <a:rPr lang="es-CO" dirty="0" smtClean="0"/>
              <a:t>. Porque </a:t>
            </a:r>
            <a:r>
              <a:rPr lang="es-CO" dirty="0"/>
              <a:t>os c</a:t>
            </a:r>
            <a:r>
              <a:rPr lang="es-CO" dirty="0" smtClean="0"/>
              <a:t>elo </a:t>
            </a:r>
            <a:r>
              <a:rPr lang="es-CO" dirty="0"/>
              <a:t>con c</a:t>
            </a:r>
            <a:r>
              <a:rPr lang="es-CO" dirty="0" smtClean="0"/>
              <a:t>elo </a:t>
            </a:r>
            <a:r>
              <a:rPr lang="es-CO" dirty="0"/>
              <a:t>de Dios; porque os he desposado con un </a:t>
            </a:r>
            <a:r>
              <a:rPr lang="es-CO" dirty="0" smtClean="0"/>
              <a:t>solo esposo, con Cristo, </a:t>
            </a:r>
            <a:r>
              <a:rPr lang="es-CO" dirty="0"/>
              <a:t>para presentaros como una</a:t>
            </a:r>
            <a:r>
              <a:rPr lang="es-CO" i="1" dirty="0">
                <a:solidFill>
                  <a:srgbClr val="0070C0"/>
                </a:solidFill>
              </a:rPr>
              <a:t> </a:t>
            </a:r>
            <a:r>
              <a:rPr lang="es-CO" i="1" dirty="0" smtClean="0">
                <a:solidFill>
                  <a:srgbClr val="0070C0"/>
                </a:solidFill>
              </a:rPr>
              <a:t>virgen pura</a:t>
            </a:r>
            <a:r>
              <a:rPr lang="es-CO" dirty="0" smtClean="0"/>
              <a:t>. </a:t>
            </a:r>
          </a:p>
          <a:p>
            <a:pPr marL="0" indent="0">
              <a:buNone/>
            </a:pPr>
            <a:endParaRPr lang="es-CO" dirty="0"/>
          </a:p>
        </p:txBody>
      </p:sp>
      <p:sp>
        <p:nvSpPr>
          <p:cNvPr id="4" name="3 Rectángulo"/>
          <p:cNvSpPr/>
          <p:nvPr/>
        </p:nvSpPr>
        <p:spPr>
          <a:xfrm>
            <a:off x="363035" y="4951937"/>
            <a:ext cx="6408712" cy="1569660"/>
          </a:xfrm>
          <a:prstGeom prst="rect">
            <a:avLst/>
          </a:prstGeom>
        </p:spPr>
        <p:txBody>
          <a:bodyPr wrap="square">
            <a:spAutoFit/>
          </a:bodyPr>
          <a:lstStyle/>
          <a:p>
            <a:pPr algn="ctr"/>
            <a:r>
              <a:rPr lang="es-CO" sz="3200" dirty="0">
                <a:solidFill>
                  <a:srgbClr val="FF0000"/>
                </a:solidFill>
              </a:rPr>
              <a:t>Nota. La mujer es la iglesia que guarda los Mandamientos de Dios desde el Génesis hasta el Apocalipsis.</a:t>
            </a:r>
          </a:p>
        </p:txBody>
      </p:sp>
      <p:pic>
        <p:nvPicPr>
          <p:cNvPr id="4098" name="Picture 2" descr="http://t0.gstatic.com/images?q=tbn:ANd9GcRKxZ1v2Z7TG1UrXoGdBSQNrhGV-n9nLFE9uCh5k2O07xERvQ8Sj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7530" y="4437112"/>
            <a:ext cx="1876425" cy="2057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149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4098"/>
                                        </p:tgtEl>
                                        <p:attrNameLst>
                                          <p:attrName>style.visibility</p:attrName>
                                        </p:attrNameLst>
                                      </p:cBhvr>
                                      <p:to>
                                        <p:strVal val="visible"/>
                                      </p:to>
                                    </p:set>
                                    <p:animEffect transition="in" filter="barn(inVertical)">
                                      <p:cBhvr>
                                        <p:cTn id="32" dur="500"/>
                                        <p:tgtEl>
                                          <p:spTgt spid="409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122912" cy="6192688"/>
          </a:xfrm>
        </p:spPr>
        <p:txBody>
          <a:bodyPr>
            <a:normAutofit/>
          </a:bodyPr>
          <a:lstStyle/>
          <a:p>
            <a:pPr marL="0" indent="0" algn="ctr">
              <a:buNone/>
            </a:pPr>
            <a:endParaRPr lang="es-CO" dirty="0" smtClean="0">
              <a:solidFill>
                <a:srgbClr val="FF0000"/>
              </a:solidFill>
            </a:endParaRPr>
          </a:p>
          <a:p>
            <a:pPr marL="0" indent="0" algn="ctr">
              <a:buNone/>
            </a:pPr>
            <a:endParaRPr lang="es-CO" dirty="0" smtClean="0">
              <a:solidFill>
                <a:srgbClr val="FF0000"/>
              </a:solidFill>
            </a:endParaRPr>
          </a:p>
          <a:p>
            <a:pPr marL="0" indent="0" algn="ctr">
              <a:buNone/>
            </a:pPr>
            <a:r>
              <a:rPr lang="es-CO" dirty="0" smtClean="0">
                <a:solidFill>
                  <a:srgbClr val="FF0000"/>
                </a:solidFill>
              </a:rPr>
              <a:t>Tercero</a:t>
            </a:r>
            <a:r>
              <a:rPr lang="es-CO" dirty="0" smtClean="0"/>
              <a:t>. ¿Qué es el resto?</a:t>
            </a:r>
          </a:p>
          <a:p>
            <a:pPr marL="0" indent="0" algn="ctr">
              <a:buNone/>
            </a:pPr>
            <a:r>
              <a:rPr lang="es-CO" dirty="0" smtClean="0"/>
              <a:t>El dragón ha perseguido a la iglesia desde el principio del mundo a través de todo el A. Testamento, y continuó persiguiendo al «resto» durante el N. Testamento hasta la segunda venida de Cristo.</a:t>
            </a:r>
          </a:p>
        </p:txBody>
      </p:sp>
      <p:pic>
        <p:nvPicPr>
          <p:cNvPr id="5122" name="Picture 2" descr="http://t2.gstatic.com/images?q=tbn:ANd9GcSCr-dbo9-eO8qAL0-zeX9ZOKMtia51jG93YHH3c_kWMPKrETgpc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628800"/>
            <a:ext cx="3456384"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2301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656184"/>
          </a:xfrm>
        </p:spPr>
        <p:txBody>
          <a:bodyPr/>
          <a:lstStyle/>
          <a:p>
            <a:pPr marL="0" indent="0" algn="ctr">
              <a:buNone/>
            </a:pPr>
            <a:r>
              <a:rPr lang="es-CO" dirty="0">
                <a:solidFill>
                  <a:srgbClr val="FF0000"/>
                </a:solidFill>
              </a:rPr>
              <a:t>Cuarto</a:t>
            </a:r>
            <a:r>
              <a:rPr lang="es-CO" dirty="0"/>
              <a:t>. </a:t>
            </a:r>
            <a:r>
              <a:rPr lang="es-CO" dirty="0" smtClean="0"/>
              <a:t>¿A quienes persigue el dragón?</a:t>
            </a:r>
          </a:p>
          <a:p>
            <a:pPr marL="0" indent="0" algn="ctr">
              <a:buNone/>
            </a:pPr>
            <a:r>
              <a:rPr lang="es-CO" dirty="0" smtClean="0"/>
              <a:t>El texto dice que el Dragón persigue a, «</a:t>
            </a:r>
            <a:r>
              <a:rPr lang="es-CO" i="1" dirty="0" smtClean="0">
                <a:solidFill>
                  <a:srgbClr val="0070C0"/>
                </a:solidFill>
              </a:rPr>
              <a:t>los </a:t>
            </a:r>
            <a:r>
              <a:rPr lang="es-CO" i="1" dirty="0">
                <a:solidFill>
                  <a:srgbClr val="0070C0"/>
                </a:solidFill>
              </a:rPr>
              <a:t>que guardan los mandamientos de Dios</a:t>
            </a:r>
            <a:r>
              <a:rPr lang="es-CO" dirty="0" smtClean="0"/>
              <a:t>».</a:t>
            </a:r>
          </a:p>
        </p:txBody>
      </p:sp>
      <p:sp>
        <p:nvSpPr>
          <p:cNvPr id="4" name="3 Rectángulo"/>
          <p:cNvSpPr/>
          <p:nvPr/>
        </p:nvSpPr>
        <p:spPr>
          <a:xfrm>
            <a:off x="0" y="2636912"/>
            <a:ext cx="6228184" cy="3970318"/>
          </a:xfrm>
          <a:prstGeom prst="rect">
            <a:avLst/>
          </a:prstGeom>
        </p:spPr>
        <p:txBody>
          <a:bodyPr wrap="square">
            <a:spAutoFit/>
          </a:bodyPr>
          <a:lstStyle/>
          <a:p>
            <a:pPr algn="ctr"/>
            <a:r>
              <a:rPr lang="es-CO" sz="2800" dirty="0" smtClean="0"/>
              <a:t>Note que el texto dice «los». O sea que, la iglesia, para que sea la iglesia verdadera , debe guardar todos los diez mandamientos </a:t>
            </a:r>
            <a:r>
              <a:rPr lang="es-CO" sz="2800" dirty="0"/>
              <a:t>ordenados por Dios, escritos en las dos tablas de piedra que aparecen en </a:t>
            </a:r>
            <a:r>
              <a:rPr lang="es-CO" sz="2800" dirty="0" smtClean="0">
                <a:solidFill>
                  <a:srgbClr val="FF0000"/>
                </a:solidFill>
              </a:rPr>
              <a:t>Éxodo </a:t>
            </a:r>
            <a:r>
              <a:rPr lang="es-CO" sz="2800" dirty="0">
                <a:solidFill>
                  <a:srgbClr val="FF0000"/>
                </a:solidFill>
              </a:rPr>
              <a:t>20:3-17</a:t>
            </a:r>
            <a:r>
              <a:rPr lang="es-CO" sz="2800" dirty="0"/>
              <a:t>. Y además esta iglesia dice el texto,  </a:t>
            </a:r>
            <a:r>
              <a:rPr lang="es-CO" sz="2800" dirty="0" smtClean="0"/>
              <a:t>tiene </a:t>
            </a:r>
            <a:r>
              <a:rPr lang="es-CO" sz="2800" dirty="0"/>
              <a:t>el «</a:t>
            </a:r>
            <a:r>
              <a:rPr lang="es-CO" sz="2800" i="1" dirty="0">
                <a:solidFill>
                  <a:srgbClr val="0070C0"/>
                </a:solidFill>
              </a:rPr>
              <a:t>testimonio de Jesucristo</a:t>
            </a:r>
            <a:r>
              <a:rPr lang="es-CO" sz="2800" dirty="0"/>
              <a:t>», o sea el </a:t>
            </a:r>
            <a:r>
              <a:rPr lang="es-CO" sz="2800" dirty="0" smtClean="0"/>
              <a:t>Espíritu </a:t>
            </a:r>
            <a:r>
              <a:rPr lang="es-CO" sz="2800" dirty="0"/>
              <a:t>de Profecía. </a:t>
            </a:r>
          </a:p>
        </p:txBody>
      </p:sp>
      <p:pic>
        <p:nvPicPr>
          <p:cNvPr id="6146" name="Picture 2" descr="http://t3.gstatic.com/images?q=tbn:ANd9GcT-XZNfbFgMDvPscJYpUTwhgZs0Y3L_hcHARJWalbGG56bZQAuIu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852937"/>
            <a:ext cx="2808312" cy="3616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0415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6146"/>
                                        </p:tgtEl>
                                        <p:attrNameLst>
                                          <p:attrName>style.visibility</p:attrName>
                                        </p:attrNameLst>
                                      </p:cBhvr>
                                      <p:to>
                                        <p:strVal val="visible"/>
                                      </p:to>
                                    </p:set>
                                    <p:anim calcmode="lin" valueType="num">
                                      <p:cBhvr>
                                        <p:cTn id="23" dur="1000" fill="hold"/>
                                        <p:tgtEl>
                                          <p:spTgt spid="6146"/>
                                        </p:tgtEl>
                                        <p:attrNameLst>
                                          <p:attrName>ppt_w</p:attrName>
                                        </p:attrNameLst>
                                      </p:cBhvr>
                                      <p:tavLst>
                                        <p:tav tm="0">
                                          <p:val>
                                            <p:fltVal val="0"/>
                                          </p:val>
                                        </p:tav>
                                        <p:tav tm="100000">
                                          <p:val>
                                            <p:strVal val="#ppt_w"/>
                                          </p:val>
                                        </p:tav>
                                      </p:tavLst>
                                    </p:anim>
                                    <p:anim calcmode="lin" valueType="num">
                                      <p:cBhvr>
                                        <p:cTn id="24" dur="1000" fill="hold"/>
                                        <p:tgtEl>
                                          <p:spTgt spid="6146"/>
                                        </p:tgtEl>
                                        <p:attrNameLst>
                                          <p:attrName>ppt_h</p:attrName>
                                        </p:attrNameLst>
                                      </p:cBhvr>
                                      <p:tavLst>
                                        <p:tav tm="0">
                                          <p:val>
                                            <p:fltVal val="0"/>
                                          </p:val>
                                        </p:tav>
                                        <p:tav tm="100000">
                                          <p:val>
                                            <p:strVal val="#ppt_h"/>
                                          </p:val>
                                        </p:tav>
                                      </p:tavLst>
                                    </p:anim>
                                    <p:anim calcmode="lin" valueType="num">
                                      <p:cBhvr>
                                        <p:cTn id="25" dur="1000" fill="hold"/>
                                        <p:tgtEl>
                                          <p:spTgt spid="6146"/>
                                        </p:tgtEl>
                                        <p:attrNameLst>
                                          <p:attrName>style.rotation</p:attrName>
                                        </p:attrNameLst>
                                      </p:cBhvr>
                                      <p:tavLst>
                                        <p:tav tm="0">
                                          <p:val>
                                            <p:fltVal val="90"/>
                                          </p:val>
                                        </p:tav>
                                        <p:tav tm="100000">
                                          <p:val>
                                            <p:fltVal val="0"/>
                                          </p:val>
                                        </p:tav>
                                      </p:tavLst>
                                    </p:anim>
                                    <p:animEffect transition="in" filter="fade">
                                      <p:cBhvr>
                                        <p:cTn id="26" dur="1000"/>
                                        <p:tgtEl>
                                          <p:spTgt spid="6146"/>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80">
                                          <p:stCondLst>
                                            <p:cond delay="0"/>
                                          </p:stCondLst>
                                        </p:cTn>
                                        <p:tgtEl>
                                          <p:spTgt spid="4"/>
                                        </p:tgtEl>
                                      </p:cBhvr>
                                    </p:animEffect>
                                    <p:anim calcmode="lin" valueType="num">
                                      <p:cBhvr>
                                        <p:cTn id="3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7" dur="26">
                                          <p:stCondLst>
                                            <p:cond delay="650"/>
                                          </p:stCondLst>
                                        </p:cTn>
                                        <p:tgtEl>
                                          <p:spTgt spid="4"/>
                                        </p:tgtEl>
                                      </p:cBhvr>
                                      <p:to x="100000" y="60000"/>
                                    </p:animScale>
                                    <p:animScale>
                                      <p:cBhvr>
                                        <p:cTn id="38" dur="166" decel="50000">
                                          <p:stCondLst>
                                            <p:cond delay="676"/>
                                          </p:stCondLst>
                                        </p:cTn>
                                        <p:tgtEl>
                                          <p:spTgt spid="4"/>
                                        </p:tgtEl>
                                      </p:cBhvr>
                                      <p:to x="100000" y="100000"/>
                                    </p:animScale>
                                    <p:animScale>
                                      <p:cBhvr>
                                        <p:cTn id="39" dur="26">
                                          <p:stCondLst>
                                            <p:cond delay="1312"/>
                                          </p:stCondLst>
                                        </p:cTn>
                                        <p:tgtEl>
                                          <p:spTgt spid="4"/>
                                        </p:tgtEl>
                                      </p:cBhvr>
                                      <p:to x="100000" y="80000"/>
                                    </p:animScale>
                                    <p:animScale>
                                      <p:cBhvr>
                                        <p:cTn id="40" dur="166" decel="50000">
                                          <p:stCondLst>
                                            <p:cond delay="1338"/>
                                          </p:stCondLst>
                                        </p:cTn>
                                        <p:tgtEl>
                                          <p:spTgt spid="4"/>
                                        </p:tgtEl>
                                      </p:cBhvr>
                                      <p:to x="100000" y="100000"/>
                                    </p:animScale>
                                    <p:animScale>
                                      <p:cBhvr>
                                        <p:cTn id="41" dur="26">
                                          <p:stCondLst>
                                            <p:cond delay="1642"/>
                                          </p:stCondLst>
                                        </p:cTn>
                                        <p:tgtEl>
                                          <p:spTgt spid="4"/>
                                        </p:tgtEl>
                                      </p:cBhvr>
                                      <p:to x="100000" y="90000"/>
                                    </p:animScale>
                                    <p:animScale>
                                      <p:cBhvr>
                                        <p:cTn id="42" dur="166" decel="50000">
                                          <p:stCondLst>
                                            <p:cond delay="1668"/>
                                          </p:stCondLst>
                                        </p:cTn>
                                        <p:tgtEl>
                                          <p:spTgt spid="4"/>
                                        </p:tgtEl>
                                      </p:cBhvr>
                                      <p:to x="100000" y="100000"/>
                                    </p:animScale>
                                    <p:animScale>
                                      <p:cBhvr>
                                        <p:cTn id="43" dur="26">
                                          <p:stCondLst>
                                            <p:cond delay="1808"/>
                                          </p:stCondLst>
                                        </p:cTn>
                                        <p:tgtEl>
                                          <p:spTgt spid="4"/>
                                        </p:tgtEl>
                                      </p:cBhvr>
                                      <p:to x="100000" y="95000"/>
                                    </p:animScale>
                                    <p:animScale>
                                      <p:cBhvr>
                                        <p:cTn id="44"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La pregunta es: </a:t>
            </a:r>
            <a:r>
              <a:rPr lang="es-CO" i="1" dirty="0" smtClean="0">
                <a:solidFill>
                  <a:srgbClr val="FF0000"/>
                </a:solidFill>
              </a:rPr>
              <a:t>¿Dónde se origina este conflicto?</a:t>
            </a:r>
            <a:endParaRPr lang="es-CO" i="1" dirty="0">
              <a:solidFill>
                <a:srgbClr val="FF0000"/>
              </a:solidFill>
            </a:endParaRPr>
          </a:p>
        </p:txBody>
      </p:sp>
      <p:sp>
        <p:nvSpPr>
          <p:cNvPr id="3" name="2 Marcador de contenido"/>
          <p:cNvSpPr>
            <a:spLocks noGrp="1"/>
          </p:cNvSpPr>
          <p:nvPr>
            <p:ph idx="1"/>
          </p:nvPr>
        </p:nvSpPr>
        <p:spPr>
          <a:xfrm>
            <a:off x="457200" y="1600201"/>
            <a:ext cx="8229600" cy="3052936"/>
          </a:xfrm>
        </p:spPr>
        <p:txBody>
          <a:bodyPr>
            <a:normAutofit fontScale="92500" lnSpcReduction="10000"/>
          </a:bodyPr>
          <a:lstStyle/>
          <a:p>
            <a:pPr marL="0" indent="0" algn="ctr">
              <a:buNone/>
            </a:pPr>
            <a:r>
              <a:rPr lang="es-CO" dirty="0" smtClean="0"/>
              <a:t>Apocalipsis nos presenta el comienzo y el final del conflicto. Pero: </a:t>
            </a:r>
            <a:r>
              <a:rPr lang="es-CO" dirty="0" smtClean="0">
                <a:solidFill>
                  <a:srgbClr val="FF0000"/>
                </a:solidFill>
              </a:rPr>
              <a:t>¿Dónde se origina el conflicto?</a:t>
            </a:r>
          </a:p>
          <a:p>
            <a:pPr marL="0" indent="0">
              <a:buNone/>
            </a:pPr>
            <a:endParaRPr lang="es-CO" dirty="0" smtClean="0"/>
          </a:p>
          <a:p>
            <a:pPr marL="0" indent="0" algn="ctr">
              <a:buNone/>
            </a:pPr>
            <a:r>
              <a:rPr lang="es-CO" dirty="0" smtClean="0"/>
              <a:t>El conflicto se origina en el corazón de los hombres y mujeres, y esta registrado en </a:t>
            </a:r>
            <a:r>
              <a:rPr lang="es-CO" dirty="0" smtClean="0">
                <a:solidFill>
                  <a:srgbClr val="FF0000"/>
                </a:solidFill>
              </a:rPr>
              <a:t>Génesis 3:15</a:t>
            </a:r>
            <a:r>
              <a:rPr lang="es-CO" dirty="0" smtClean="0"/>
              <a:t>.</a:t>
            </a:r>
            <a:r>
              <a:rPr lang="es-CO" b="1" baseline="30000" dirty="0"/>
              <a:t> </a:t>
            </a:r>
            <a:endParaRPr lang="es-CO" b="1" baseline="30000" dirty="0" smtClean="0"/>
          </a:p>
          <a:p>
            <a:pPr marL="0" indent="0" algn="ctr">
              <a:buNone/>
            </a:pPr>
            <a:r>
              <a:rPr lang="es-CO" b="1" baseline="30000" dirty="0" smtClean="0"/>
              <a:t> </a:t>
            </a:r>
            <a:endParaRPr lang="es-CO" dirty="0"/>
          </a:p>
        </p:txBody>
      </p:sp>
      <p:pic>
        <p:nvPicPr>
          <p:cNvPr id="1026" name="Picture 2" descr="http://t1.gstatic.com/images?q=tbn:ANd9GcRZlkT8W4bPlvVPWdd6zy4H12RifiJE7Bbte_xQVbegDdJ510J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4405717"/>
            <a:ext cx="2533650" cy="206210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59022" y="4405717"/>
            <a:ext cx="5277073" cy="2554545"/>
          </a:xfrm>
          <a:prstGeom prst="rect">
            <a:avLst/>
          </a:prstGeom>
        </p:spPr>
        <p:txBody>
          <a:bodyPr wrap="square">
            <a:spAutoFit/>
          </a:bodyPr>
          <a:lstStyle/>
          <a:p>
            <a:pPr algn="ctr"/>
            <a:r>
              <a:rPr lang="es-CO" sz="4800" b="1" i="1" baseline="30000" dirty="0">
                <a:solidFill>
                  <a:srgbClr val="0070C0"/>
                </a:solidFill>
              </a:rPr>
              <a:t>«</a:t>
            </a:r>
            <a:r>
              <a:rPr lang="es-CO" sz="4800" i="1" baseline="30000" dirty="0">
                <a:solidFill>
                  <a:srgbClr val="0070C0"/>
                </a:solidFill>
              </a:rPr>
              <a:t>Y enemistad pondré entre ti y la mujer</a:t>
            </a:r>
            <a:r>
              <a:rPr lang="es-CO" sz="3200" i="1" dirty="0" smtClean="0">
                <a:solidFill>
                  <a:srgbClr val="0070C0"/>
                </a:solidFill>
              </a:rPr>
              <a:t>, </a:t>
            </a:r>
            <a:r>
              <a:rPr lang="es-CO" sz="3200" i="1" dirty="0">
                <a:solidFill>
                  <a:srgbClr val="0070C0"/>
                </a:solidFill>
              </a:rPr>
              <a:t>y entre tu simiente y su </a:t>
            </a:r>
            <a:r>
              <a:rPr lang="es-CO" sz="3200" i="1" dirty="0" smtClean="0">
                <a:solidFill>
                  <a:srgbClr val="0070C0"/>
                </a:solidFill>
              </a:rPr>
              <a:t>Simiente</a:t>
            </a:r>
            <a:r>
              <a:rPr lang="es-CO" sz="3200" i="1" dirty="0">
                <a:solidFill>
                  <a:srgbClr val="0070C0"/>
                </a:solidFill>
              </a:rPr>
              <a:t>; esta te herirá en la cabeza, y tú le herirás en el calcañar</a:t>
            </a:r>
            <a:r>
              <a:rPr lang="es-CO" sz="3200" dirty="0"/>
              <a:t>».</a:t>
            </a:r>
          </a:p>
        </p:txBody>
      </p:sp>
    </p:spTree>
    <p:extLst>
      <p:ext uri="{BB962C8B-B14F-4D97-AF65-F5344CB8AC3E}">
        <p14:creationId xmlns:p14="http://schemas.microsoft.com/office/powerpoint/2010/main" val="120797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1000" fill="hold"/>
                                        <p:tgtEl>
                                          <p:spTgt spid="1026"/>
                                        </p:tgtEl>
                                        <p:attrNameLst>
                                          <p:attrName>ppt_w</p:attrName>
                                        </p:attrNameLst>
                                      </p:cBhvr>
                                      <p:tavLst>
                                        <p:tav tm="0">
                                          <p:val>
                                            <p:fltVal val="0"/>
                                          </p:val>
                                        </p:tav>
                                        <p:tav tm="100000">
                                          <p:val>
                                            <p:strVal val="#ppt_w"/>
                                          </p:val>
                                        </p:tav>
                                      </p:tavLst>
                                    </p:anim>
                                    <p:anim calcmode="lin" valueType="num">
                                      <p:cBhvr>
                                        <p:cTn id="29" dur="1000" fill="hold"/>
                                        <p:tgtEl>
                                          <p:spTgt spid="1026"/>
                                        </p:tgtEl>
                                        <p:attrNameLst>
                                          <p:attrName>ppt_h</p:attrName>
                                        </p:attrNameLst>
                                      </p:cBhvr>
                                      <p:tavLst>
                                        <p:tav tm="0">
                                          <p:val>
                                            <p:fltVal val="0"/>
                                          </p:val>
                                        </p:tav>
                                        <p:tav tm="100000">
                                          <p:val>
                                            <p:strVal val="#ppt_h"/>
                                          </p:val>
                                        </p:tav>
                                      </p:tavLst>
                                    </p:anim>
                                    <p:anim calcmode="lin" valueType="num">
                                      <p:cBhvr>
                                        <p:cTn id="30" dur="1000" fill="hold"/>
                                        <p:tgtEl>
                                          <p:spTgt spid="1026"/>
                                        </p:tgtEl>
                                        <p:attrNameLst>
                                          <p:attrName>style.rotation</p:attrName>
                                        </p:attrNameLst>
                                      </p:cBhvr>
                                      <p:tavLst>
                                        <p:tav tm="0">
                                          <p:val>
                                            <p:fltVal val="90"/>
                                          </p:val>
                                        </p:tav>
                                        <p:tav tm="100000">
                                          <p:val>
                                            <p:fltVal val="0"/>
                                          </p:val>
                                        </p:tav>
                                      </p:tavLst>
                                    </p:anim>
                                    <p:animEffect transition="in" filter="fade">
                                      <p:cBhvr>
                                        <p:cTn id="31" dur="1000"/>
                                        <p:tgtEl>
                                          <p:spTgt spid="1026"/>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1000" fill="hold"/>
                                        <p:tgtEl>
                                          <p:spTgt spid="4"/>
                                        </p:tgtEl>
                                        <p:attrNameLst>
                                          <p:attrName>ppt_w</p:attrName>
                                        </p:attrNameLst>
                                      </p:cBhvr>
                                      <p:tavLst>
                                        <p:tav tm="0">
                                          <p:val>
                                            <p:fltVal val="0"/>
                                          </p:val>
                                        </p:tav>
                                        <p:tav tm="100000">
                                          <p:val>
                                            <p:strVal val="#ppt_w"/>
                                          </p:val>
                                        </p:tav>
                                      </p:tavLst>
                                    </p:anim>
                                    <p:anim calcmode="lin" valueType="num">
                                      <p:cBhvr>
                                        <p:cTn id="37" dur="1000" fill="hold"/>
                                        <p:tgtEl>
                                          <p:spTgt spid="4"/>
                                        </p:tgtEl>
                                        <p:attrNameLst>
                                          <p:attrName>ppt_h</p:attrName>
                                        </p:attrNameLst>
                                      </p:cBhvr>
                                      <p:tavLst>
                                        <p:tav tm="0">
                                          <p:val>
                                            <p:fltVal val="0"/>
                                          </p:val>
                                        </p:tav>
                                        <p:tav tm="100000">
                                          <p:val>
                                            <p:strVal val="#ppt_h"/>
                                          </p:val>
                                        </p:tav>
                                      </p:tavLst>
                                    </p:anim>
                                    <p:anim calcmode="lin" valueType="num">
                                      <p:cBhvr>
                                        <p:cTn id="38" dur="1000" fill="hold"/>
                                        <p:tgtEl>
                                          <p:spTgt spid="4"/>
                                        </p:tgtEl>
                                        <p:attrNameLst>
                                          <p:attrName>style.rotation</p:attrName>
                                        </p:attrNameLst>
                                      </p:cBhvr>
                                      <p:tavLst>
                                        <p:tav tm="0">
                                          <p:val>
                                            <p:fltVal val="90"/>
                                          </p:val>
                                        </p:tav>
                                        <p:tav tm="100000">
                                          <p:val>
                                            <p:fltVal val="0"/>
                                          </p:val>
                                        </p:tav>
                                      </p:tavLst>
                                    </p:anim>
                                    <p:animEffect transition="in" filter="fade">
                                      <p:cBhvr>
                                        <p:cTn id="3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229600" cy="6336704"/>
          </a:xfrm>
        </p:spPr>
        <p:txBody>
          <a:bodyPr>
            <a:normAutofit fontScale="85000" lnSpcReduction="10000"/>
          </a:bodyPr>
          <a:lstStyle/>
          <a:p>
            <a:pPr marL="0" indent="0" algn="ctr">
              <a:buNone/>
            </a:pPr>
            <a:r>
              <a:rPr lang="es-CO" b="1" i="1" dirty="0" smtClean="0">
                <a:solidFill>
                  <a:srgbClr val="FF0000"/>
                </a:solidFill>
              </a:rPr>
              <a:t>El texto habla de tres cosas principales: habla de </a:t>
            </a:r>
            <a:r>
              <a:rPr lang="es-CO" b="1" i="1" u="sng" dirty="0" smtClean="0">
                <a:solidFill>
                  <a:srgbClr val="FF0000"/>
                </a:solidFill>
              </a:rPr>
              <a:t>mujer</a:t>
            </a:r>
            <a:r>
              <a:rPr lang="es-CO" b="1" i="1" dirty="0" smtClean="0">
                <a:solidFill>
                  <a:srgbClr val="FF0000"/>
                </a:solidFill>
              </a:rPr>
              <a:t>, habla de s</a:t>
            </a:r>
            <a:r>
              <a:rPr lang="es-CO" b="1" i="1" u="sng" dirty="0" smtClean="0">
                <a:solidFill>
                  <a:srgbClr val="FF0000"/>
                </a:solidFill>
              </a:rPr>
              <a:t>erpiente</a:t>
            </a:r>
            <a:r>
              <a:rPr lang="es-CO" b="1" i="1" dirty="0" smtClean="0">
                <a:solidFill>
                  <a:srgbClr val="FF0000"/>
                </a:solidFill>
              </a:rPr>
              <a:t> y habla de </a:t>
            </a:r>
            <a:r>
              <a:rPr lang="es-CO" b="1" i="1" u="sng" dirty="0" smtClean="0">
                <a:solidFill>
                  <a:srgbClr val="FF0000"/>
                </a:solidFill>
              </a:rPr>
              <a:t>enemistad</a:t>
            </a:r>
            <a:r>
              <a:rPr lang="es-CO" b="1" i="1" dirty="0" smtClean="0">
                <a:solidFill>
                  <a:srgbClr val="FF0000"/>
                </a:solidFill>
              </a:rPr>
              <a:t>.</a:t>
            </a:r>
          </a:p>
          <a:p>
            <a:endParaRPr lang="es-CO" dirty="0"/>
          </a:p>
          <a:p>
            <a:pPr marL="0" indent="0" algn="ctr">
              <a:buNone/>
            </a:pPr>
            <a:r>
              <a:rPr lang="es-CO" dirty="0" smtClean="0"/>
              <a:t>La enemistad es algo extraño aquí  porque </a:t>
            </a:r>
            <a:r>
              <a:rPr lang="es-CO" dirty="0" smtClean="0">
                <a:solidFill>
                  <a:srgbClr val="FF0000"/>
                </a:solidFill>
              </a:rPr>
              <a:t>Gén.1:26 </a:t>
            </a:r>
            <a:r>
              <a:rPr lang="es-CO" sz="3300" dirty="0" smtClean="0"/>
              <a:t>d</a:t>
            </a:r>
            <a:r>
              <a:rPr lang="es-CO" dirty="0" smtClean="0"/>
              <a:t>ice:</a:t>
            </a:r>
            <a:r>
              <a:rPr lang="es-CO" b="1" baseline="30000" dirty="0"/>
              <a:t> </a:t>
            </a:r>
            <a:r>
              <a:rPr lang="es-CO" dirty="0" smtClean="0"/>
              <a:t>Y </a:t>
            </a:r>
            <a:r>
              <a:rPr lang="es-CO" dirty="0"/>
              <a:t>dijo Dios: </a:t>
            </a:r>
            <a:r>
              <a:rPr lang="es-CO" i="1" dirty="0">
                <a:solidFill>
                  <a:srgbClr val="0070C0"/>
                </a:solidFill>
              </a:rPr>
              <a:t>Hagamos</a:t>
            </a:r>
            <a:r>
              <a:rPr lang="es-CO" dirty="0"/>
              <a:t> al hombre a </a:t>
            </a:r>
            <a:r>
              <a:rPr lang="es-CO" i="1" dirty="0">
                <a:solidFill>
                  <a:srgbClr val="0070C0"/>
                </a:solidFill>
              </a:rPr>
              <a:t>nuestra </a:t>
            </a:r>
            <a:r>
              <a:rPr lang="es-CO" dirty="0" smtClean="0"/>
              <a:t>imagen, </a:t>
            </a:r>
            <a:r>
              <a:rPr lang="es-CO" dirty="0"/>
              <a:t>conforme a </a:t>
            </a:r>
            <a:r>
              <a:rPr lang="es-CO" i="1" dirty="0">
                <a:solidFill>
                  <a:srgbClr val="0070C0"/>
                </a:solidFill>
              </a:rPr>
              <a:t>nuestra </a:t>
            </a:r>
            <a:r>
              <a:rPr lang="es-CO" dirty="0"/>
              <a:t>semejanza</a:t>
            </a:r>
            <a:r>
              <a:rPr lang="es-CO" dirty="0" smtClean="0"/>
              <a:t>;…</a:t>
            </a:r>
          </a:p>
          <a:p>
            <a:pPr marL="0" indent="0" algn="ctr">
              <a:buNone/>
            </a:pPr>
            <a:endParaRPr lang="es-CO" i="1" dirty="0">
              <a:solidFill>
                <a:srgbClr val="0070C0"/>
              </a:solidFill>
            </a:endParaRPr>
          </a:p>
          <a:p>
            <a:pPr marL="0" indent="0" algn="ctr">
              <a:buNone/>
            </a:pPr>
            <a:r>
              <a:rPr lang="es-CO" dirty="0" smtClean="0"/>
              <a:t>Note que para </a:t>
            </a:r>
            <a:r>
              <a:rPr lang="es-CO" dirty="0"/>
              <a:t>que exista «</a:t>
            </a:r>
            <a:r>
              <a:rPr lang="es-CO" i="1" dirty="0">
                <a:solidFill>
                  <a:srgbClr val="0070C0"/>
                </a:solidFill>
              </a:rPr>
              <a:t>enemistad</a:t>
            </a:r>
            <a:r>
              <a:rPr lang="es-CO" dirty="0"/>
              <a:t>» tiene que haber al menos </a:t>
            </a:r>
            <a:r>
              <a:rPr lang="es-CO" u="sng" dirty="0">
                <a:solidFill>
                  <a:srgbClr val="0070C0"/>
                </a:solidFill>
              </a:rPr>
              <a:t>dos personas</a:t>
            </a:r>
            <a:r>
              <a:rPr lang="es-CO" dirty="0"/>
              <a:t>, </a:t>
            </a:r>
            <a:r>
              <a:rPr lang="es-CO" dirty="0" smtClean="0"/>
              <a:t>porque </a:t>
            </a:r>
            <a:r>
              <a:rPr lang="es-CO" dirty="0"/>
              <a:t>el texto dice: </a:t>
            </a:r>
            <a:r>
              <a:rPr lang="es-CO" dirty="0" smtClean="0"/>
              <a:t>«</a:t>
            </a:r>
            <a:r>
              <a:rPr lang="es-CO" u="sng" dirty="0" smtClean="0"/>
              <a:t>hagamos</a:t>
            </a:r>
            <a:r>
              <a:rPr lang="es-CO" dirty="0"/>
              <a:t>» y «</a:t>
            </a:r>
            <a:r>
              <a:rPr lang="es-CO" u="sng" dirty="0"/>
              <a:t>nuestra</a:t>
            </a:r>
            <a:r>
              <a:rPr lang="es-CO" dirty="0"/>
              <a:t>», de modo </a:t>
            </a:r>
            <a:r>
              <a:rPr lang="es-CO" dirty="0" smtClean="0"/>
              <a:t>que </a:t>
            </a:r>
            <a:r>
              <a:rPr lang="es-CO" dirty="0"/>
              <a:t>los que hicieron a Adán al menos eran </a:t>
            </a:r>
            <a:r>
              <a:rPr lang="es-CO" i="1" u="sng" dirty="0">
                <a:solidFill>
                  <a:srgbClr val="0070C0"/>
                </a:solidFill>
              </a:rPr>
              <a:t>dos</a:t>
            </a:r>
            <a:r>
              <a:rPr lang="es-CO" dirty="0"/>
              <a:t>, </a:t>
            </a:r>
            <a:r>
              <a:rPr lang="es-CO" dirty="0" smtClean="0"/>
              <a:t>y entre ellos no </a:t>
            </a:r>
            <a:r>
              <a:rPr lang="es-CO" dirty="0"/>
              <a:t>existía ninguna «</a:t>
            </a:r>
            <a:r>
              <a:rPr lang="es-CO" u="sng" dirty="0"/>
              <a:t>enemistad</a:t>
            </a:r>
            <a:r>
              <a:rPr lang="es-CO" dirty="0" smtClean="0"/>
              <a:t>».</a:t>
            </a:r>
          </a:p>
          <a:p>
            <a:pPr marL="0" indent="0" algn="ctr">
              <a:buNone/>
            </a:pPr>
            <a:r>
              <a:rPr lang="es-CO" dirty="0" smtClean="0"/>
              <a:t> Por </a:t>
            </a:r>
            <a:r>
              <a:rPr lang="es-CO" dirty="0"/>
              <a:t>tanto, Dios creó al hombre parecido a Dios, santo, a imagen y semejanza de Él</a:t>
            </a:r>
            <a:r>
              <a:rPr lang="es-CO" dirty="0" smtClean="0"/>
              <a:t>. Para relacionarse estrechamente con Dios, y con sus semejantes.</a:t>
            </a:r>
            <a:endParaRPr lang="es-CO" dirty="0"/>
          </a:p>
          <a:p>
            <a:endParaRPr lang="es-CO" dirty="0"/>
          </a:p>
          <a:p>
            <a:pPr marL="0" indent="0" algn="ctr">
              <a:buNone/>
            </a:pPr>
            <a:endParaRPr lang="es-CO" i="1" dirty="0" smtClean="0">
              <a:solidFill>
                <a:srgbClr val="0070C0"/>
              </a:solidFill>
            </a:endParaRPr>
          </a:p>
        </p:txBody>
      </p:sp>
    </p:spTree>
    <p:extLst>
      <p:ext uri="{BB962C8B-B14F-4D97-AF65-F5344CB8AC3E}">
        <p14:creationId xmlns:p14="http://schemas.microsoft.com/office/powerpoint/2010/main" val="1004795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i="1" dirty="0" smtClean="0">
                <a:latin typeface="Agency FB" pitchFamily="34" charset="0"/>
              </a:rPr>
              <a:t>Nos preguntamos: ¿De donde surgió la enemistad? Porque antes no existía.</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853136"/>
          </a:xfrm>
          <a:solidFill>
            <a:schemeClr val="accent6">
              <a:lumMod val="40000"/>
              <a:lumOff val="60000"/>
            </a:schemeClr>
          </a:solidFill>
        </p:spPr>
        <p:txBody>
          <a:bodyPr>
            <a:normAutofit lnSpcReduction="10000"/>
          </a:bodyPr>
          <a:lstStyle/>
          <a:p>
            <a:pPr marL="0" indent="0" algn="ctr">
              <a:buNone/>
            </a:pPr>
            <a:r>
              <a:rPr lang="es-CO" dirty="0" smtClean="0"/>
              <a:t>El propósito de Dios al crear al hombre era que este continuara siendo santo, que conservara esa «imagen y semejanza» con la que fue creado, parecido a Dios. Por tanto, para probarlo Dios le puso una condición: </a:t>
            </a:r>
            <a:r>
              <a:rPr lang="es-CO" dirty="0" smtClean="0">
                <a:solidFill>
                  <a:srgbClr val="FF0000"/>
                </a:solidFill>
              </a:rPr>
              <a:t>Gen.2:16,17. </a:t>
            </a:r>
          </a:p>
          <a:p>
            <a:pPr marL="0" indent="0">
              <a:buNone/>
            </a:pPr>
            <a:endParaRPr lang="es-CO" dirty="0"/>
          </a:p>
          <a:p>
            <a:pPr marL="0" indent="0" algn="ctr">
              <a:buNone/>
            </a:pPr>
            <a:r>
              <a:rPr lang="es-CO" dirty="0" smtClean="0"/>
              <a:t>Y </a:t>
            </a:r>
            <a:r>
              <a:rPr lang="es-CO" dirty="0"/>
              <a:t>mandó Jehová Dios al hombre, diciendo: </a:t>
            </a:r>
            <a:r>
              <a:rPr lang="es-CO" dirty="0" smtClean="0"/>
              <a:t>«</a:t>
            </a:r>
            <a:r>
              <a:rPr lang="es-CO" i="1" dirty="0" smtClean="0">
                <a:solidFill>
                  <a:srgbClr val="0070C0"/>
                </a:solidFill>
              </a:rPr>
              <a:t>De </a:t>
            </a:r>
            <a:r>
              <a:rPr lang="es-CO" i="1" dirty="0">
                <a:solidFill>
                  <a:srgbClr val="0070C0"/>
                </a:solidFill>
              </a:rPr>
              <a:t>todo árbol del huerto </a:t>
            </a:r>
            <a:r>
              <a:rPr lang="es-CO" i="1" dirty="0" smtClean="0">
                <a:solidFill>
                  <a:srgbClr val="0070C0"/>
                </a:solidFill>
              </a:rPr>
              <a:t>comerás: Mas</a:t>
            </a:r>
            <a:r>
              <a:rPr lang="es-CO" dirty="0" smtClean="0"/>
              <a:t> </a:t>
            </a:r>
            <a:r>
              <a:rPr lang="es-CO" dirty="0"/>
              <a:t>del árbol de ciencia de bien y de mal, </a:t>
            </a:r>
            <a:r>
              <a:rPr lang="es-CO" i="1" dirty="0">
                <a:solidFill>
                  <a:srgbClr val="0070C0"/>
                </a:solidFill>
              </a:rPr>
              <a:t>no comerás de él</a:t>
            </a:r>
            <a:r>
              <a:rPr lang="es-CO" dirty="0"/>
              <a:t>: porque el día que de él comieres, morirás.</a:t>
            </a:r>
          </a:p>
        </p:txBody>
      </p:sp>
    </p:spTree>
    <p:extLst>
      <p:ext uri="{BB962C8B-B14F-4D97-AF65-F5344CB8AC3E}">
        <p14:creationId xmlns:p14="http://schemas.microsoft.com/office/powerpoint/2010/main" val="2501869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528392"/>
          </a:xfrm>
        </p:spPr>
        <p:txBody>
          <a:bodyPr>
            <a:normAutofit lnSpcReduction="10000"/>
          </a:bodyPr>
          <a:lstStyle/>
          <a:p>
            <a:pPr marL="0" indent="0" algn="ctr">
              <a:buNone/>
            </a:pPr>
            <a:r>
              <a:rPr lang="es-CO" dirty="0" smtClean="0"/>
              <a:t>La permanencia a «imagen y semejanza» de Dios dependía de la obediencia a esta orden: «</a:t>
            </a:r>
            <a:r>
              <a:rPr lang="es-CO" i="1" dirty="0" smtClean="0">
                <a:solidFill>
                  <a:srgbClr val="0070C0"/>
                </a:solidFill>
              </a:rPr>
              <a:t>del </a:t>
            </a:r>
            <a:r>
              <a:rPr lang="es-CO" i="1" dirty="0">
                <a:solidFill>
                  <a:srgbClr val="0070C0"/>
                </a:solidFill>
              </a:rPr>
              <a:t>árbol de ciencia </a:t>
            </a:r>
            <a:r>
              <a:rPr lang="es-CO" i="1" dirty="0" smtClean="0">
                <a:solidFill>
                  <a:srgbClr val="0070C0"/>
                </a:solidFill>
              </a:rPr>
              <a:t>del </a:t>
            </a:r>
            <a:r>
              <a:rPr lang="es-CO" i="1" dirty="0">
                <a:solidFill>
                  <a:srgbClr val="0070C0"/>
                </a:solidFill>
              </a:rPr>
              <a:t>bien y de mal,</a:t>
            </a:r>
            <a:r>
              <a:rPr lang="es-CO" dirty="0"/>
              <a:t> </a:t>
            </a:r>
            <a:r>
              <a:rPr lang="es-CO" i="1" dirty="0">
                <a:solidFill>
                  <a:srgbClr val="0070C0"/>
                </a:solidFill>
              </a:rPr>
              <a:t>no </a:t>
            </a:r>
            <a:r>
              <a:rPr lang="es-CO" i="1" dirty="0" smtClean="0">
                <a:solidFill>
                  <a:srgbClr val="0070C0"/>
                </a:solidFill>
              </a:rPr>
              <a:t>comerás».</a:t>
            </a:r>
          </a:p>
          <a:p>
            <a:pPr marL="0" indent="0" algn="ctr">
              <a:buNone/>
            </a:pPr>
            <a:endParaRPr lang="es-CO" i="1" dirty="0">
              <a:solidFill>
                <a:srgbClr val="0070C0"/>
              </a:solidFill>
            </a:endParaRPr>
          </a:p>
          <a:p>
            <a:pPr marL="0" indent="0" algn="ctr">
              <a:buNone/>
            </a:pPr>
            <a:r>
              <a:rPr lang="es-CO" b="1" i="1" dirty="0" smtClean="0">
                <a:solidFill>
                  <a:srgbClr val="FF0000"/>
                </a:solidFill>
              </a:rPr>
              <a:t>Aquí descubrimos otro punto muy importante que Dios nos dio al crearnos: La libertad.</a:t>
            </a:r>
          </a:p>
          <a:p>
            <a:pPr marL="0" indent="0">
              <a:buNone/>
            </a:pPr>
            <a:endParaRPr lang="es-CO" i="1" dirty="0">
              <a:solidFill>
                <a:srgbClr val="0070C0"/>
              </a:solidFill>
            </a:endParaRPr>
          </a:p>
        </p:txBody>
      </p:sp>
      <p:pic>
        <p:nvPicPr>
          <p:cNvPr id="1026" name="Picture 2" descr="http://t2.gstatic.com/images?q=tbn:ANd9GcTsOAJJU9AFVK6-vGI_OgFUadldVwYl655eAcJDtAG0lc-wuaq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293096"/>
            <a:ext cx="2664296" cy="233742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437112"/>
            <a:ext cx="5976664" cy="2062103"/>
          </a:xfrm>
          <a:prstGeom prst="rect">
            <a:avLst/>
          </a:prstGeom>
        </p:spPr>
        <p:txBody>
          <a:bodyPr wrap="square">
            <a:spAutoFit/>
          </a:bodyPr>
          <a:lstStyle/>
          <a:p>
            <a:pPr algn="ctr"/>
            <a:r>
              <a:rPr lang="es-CO" sz="3200" dirty="0"/>
              <a:t>Dios </a:t>
            </a:r>
            <a:r>
              <a:rPr lang="es-CO" sz="3200" dirty="0" smtClean="0"/>
              <a:t>manifiesta su amor al darle la libertad de </a:t>
            </a:r>
            <a:r>
              <a:rPr lang="es-CO" sz="3200" dirty="0" smtClean="0"/>
              <a:t>elección </a:t>
            </a:r>
            <a:r>
              <a:rPr lang="es-CO" sz="3200" dirty="0" smtClean="0"/>
              <a:t>a Adán </a:t>
            </a:r>
            <a:r>
              <a:rPr lang="es-CO" sz="3200" dirty="0"/>
              <a:t>para que comiese de todos los demás </a:t>
            </a:r>
            <a:r>
              <a:rPr lang="es-CO" sz="3200" dirty="0" smtClean="0"/>
              <a:t>arboles, </a:t>
            </a:r>
            <a:r>
              <a:rPr lang="es-CO" sz="3200" dirty="0"/>
              <a:t>pero se </a:t>
            </a:r>
            <a:r>
              <a:rPr lang="es-CO" sz="3200" dirty="0" smtClean="0"/>
              <a:t>reservó </a:t>
            </a:r>
            <a:r>
              <a:rPr lang="es-CO" sz="3200" dirty="0"/>
              <a:t>uno. </a:t>
            </a:r>
          </a:p>
        </p:txBody>
      </p:sp>
    </p:spTree>
    <p:extLst>
      <p:ext uri="{BB962C8B-B14F-4D97-AF65-F5344CB8AC3E}">
        <p14:creationId xmlns:p14="http://schemas.microsoft.com/office/powerpoint/2010/main" val="2369030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nodeType="clickEffect">
                                  <p:stCondLst>
                                    <p:cond delay="0"/>
                                  </p:stCondLst>
                                  <p:childTnLst>
                                    <p:set>
                                      <p:cBhvr>
                                        <p:cTn id="42" dur="1" fill="hold">
                                          <p:stCondLst>
                                            <p:cond delay="0"/>
                                          </p:stCondLst>
                                        </p:cTn>
                                        <p:tgtEl>
                                          <p:spTgt spid="1026"/>
                                        </p:tgtEl>
                                        <p:attrNameLst>
                                          <p:attrName>style.visibility</p:attrName>
                                        </p:attrNameLst>
                                      </p:cBhvr>
                                      <p:to>
                                        <p:strVal val="visible"/>
                                      </p:to>
                                    </p:set>
                                    <p:animEffect transition="in" filter="wheel(1)">
                                      <p:cBhvr>
                                        <p:cTn id="43" dur="2000"/>
                                        <p:tgtEl>
                                          <p:spTgt spid="1026"/>
                                        </p:tgtEl>
                                      </p:cBhvr>
                                    </p:animEffect>
                                  </p:childTnLst>
                                </p:cTn>
                              </p:par>
                            </p:childTnLst>
                          </p:cTn>
                        </p:par>
                      </p:childTnLst>
                    </p:cTn>
                  </p:par>
                  <p:par>
                    <p:cTn id="44" fill="hold">
                      <p:stCondLst>
                        <p:cond delay="indefinite"/>
                      </p:stCondLst>
                      <p:childTnLst>
                        <p:par>
                          <p:cTn id="45" fill="hold">
                            <p:stCondLst>
                              <p:cond delay="0"/>
                            </p:stCondLst>
                            <p:childTnLst>
                              <p:par>
                                <p:cTn id="46" presetID="21" presetClass="entr" presetSubtype="1" fill="hold" grpId="0"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heel(1)">
                                      <p:cBhvr>
                                        <p:cTn id="4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91264" cy="2448272"/>
          </a:xfrm>
        </p:spPr>
        <p:txBody>
          <a:bodyPr>
            <a:normAutofit lnSpcReduction="10000"/>
          </a:bodyPr>
          <a:lstStyle/>
          <a:p>
            <a:pPr marL="0" indent="0" algn="ctr">
              <a:buNone/>
            </a:pPr>
            <a:r>
              <a:rPr lang="es-CO" sz="4000" dirty="0" smtClean="0"/>
              <a:t>Ahora</a:t>
            </a:r>
            <a:r>
              <a:rPr lang="es-CO" sz="4000" dirty="0"/>
              <a:t>, los diez mandamientos estaban incluidos en esta orden:</a:t>
            </a:r>
            <a:r>
              <a:rPr lang="es-CO" sz="4000" i="1" dirty="0">
                <a:solidFill>
                  <a:srgbClr val="0070C0"/>
                </a:solidFill>
              </a:rPr>
              <a:t> del árbol de ciencia del bien y </a:t>
            </a:r>
            <a:r>
              <a:rPr lang="es-CO" sz="4000" i="1" dirty="0" smtClean="0">
                <a:solidFill>
                  <a:srgbClr val="0070C0"/>
                </a:solidFill>
              </a:rPr>
              <a:t>del </a:t>
            </a:r>
            <a:r>
              <a:rPr lang="es-CO" sz="4000" i="1" dirty="0">
                <a:solidFill>
                  <a:srgbClr val="0070C0"/>
                </a:solidFill>
              </a:rPr>
              <a:t>mal,</a:t>
            </a:r>
            <a:r>
              <a:rPr lang="es-CO" sz="4000" dirty="0"/>
              <a:t> </a:t>
            </a:r>
            <a:r>
              <a:rPr lang="es-CO" sz="4000" i="1" dirty="0">
                <a:solidFill>
                  <a:srgbClr val="0070C0"/>
                </a:solidFill>
              </a:rPr>
              <a:t>no comerás».</a:t>
            </a:r>
            <a:r>
              <a:rPr lang="es-CO" sz="4000" dirty="0"/>
              <a:t>   </a:t>
            </a:r>
          </a:p>
          <a:p>
            <a:pPr marL="0" indent="0">
              <a:buNone/>
            </a:pPr>
            <a:endParaRPr lang="es-CO" dirty="0"/>
          </a:p>
        </p:txBody>
      </p:sp>
      <p:pic>
        <p:nvPicPr>
          <p:cNvPr id="4" name="Picture 2" descr="http://t3.gstatic.com/images?q=tbn:ANd9GcT-XZNfbFgMDvPscJYpUTwhgZs0Y3L_hcHARJWalbGG56bZQAuIu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996951"/>
            <a:ext cx="4032448" cy="347297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0.gstatic.com/images?q=tbn:ANd9GcQD8VYPHS3KcsY9rsEDSwUgLy57OVsv-D9arubuqr1rglU2VN4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996952"/>
            <a:ext cx="4320480" cy="3472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781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1368152"/>
          </a:xfrm>
        </p:spPr>
        <p:txBody>
          <a:bodyPr>
            <a:noAutofit/>
          </a:bodyPr>
          <a:lstStyle/>
          <a:p>
            <a:pPr marL="0" indent="0" algn="ctr">
              <a:buNone/>
            </a:pPr>
            <a:r>
              <a:rPr lang="es-CO" sz="3600" dirty="0" smtClean="0"/>
              <a:t>Pregunto: ¿Cuándo Eva tomo del fruto y comió, robo? </a:t>
            </a:r>
          </a:p>
        </p:txBody>
      </p:sp>
      <p:sp>
        <p:nvSpPr>
          <p:cNvPr id="4" name="3 Rectángulo"/>
          <p:cNvSpPr/>
          <p:nvPr/>
        </p:nvSpPr>
        <p:spPr>
          <a:xfrm>
            <a:off x="251520" y="2060848"/>
            <a:ext cx="5400600" cy="4401205"/>
          </a:xfrm>
          <a:prstGeom prst="rect">
            <a:avLst/>
          </a:prstGeom>
        </p:spPr>
        <p:txBody>
          <a:bodyPr wrap="square">
            <a:spAutoFit/>
          </a:bodyPr>
          <a:lstStyle/>
          <a:p>
            <a:pPr algn="ctr"/>
            <a:r>
              <a:rPr lang="es-CO" sz="2800" dirty="0"/>
              <a:t>Claro que sí: Violo el quinto mandamiento</a:t>
            </a:r>
            <a:r>
              <a:rPr lang="es-CO" sz="2800" dirty="0">
                <a:solidFill>
                  <a:srgbClr val="FF0000"/>
                </a:solidFill>
              </a:rPr>
              <a:t> Exo.20 15.</a:t>
            </a:r>
            <a:r>
              <a:rPr lang="es-CO" sz="2800" dirty="0"/>
              <a:t>»</a:t>
            </a:r>
            <a:r>
              <a:rPr lang="es-CO" sz="2800" i="1" dirty="0">
                <a:solidFill>
                  <a:srgbClr val="0070C0"/>
                </a:solidFill>
              </a:rPr>
              <a:t>No hurtarás</a:t>
            </a:r>
            <a:r>
              <a:rPr lang="es-CO" sz="2800" dirty="0"/>
              <a:t>». Robó lo que Dios se había reservado para Él.</a:t>
            </a:r>
          </a:p>
          <a:p>
            <a:pPr algn="ctr"/>
            <a:endParaRPr lang="es-CO" sz="2800" dirty="0"/>
          </a:p>
          <a:p>
            <a:pPr algn="ctr"/>
            <a:r>
              <a:rPr lang="es-CO" sz="2800" dirty="0"/>
              <a:t>Cuándo Eva «codició» el fruto y comió, ¿codició los vienes ajenos? </a:t>
            </a:r>
          </a:p>
          <a:p>
            <a:pPr algn="ctr"/>
            <a:r>
              <a:rPr lang="es-CO" sz="2800" dirty="0"/>
              <a:t>Violó el décimo mandamiento </a:t>
            </a:r>
            <a:r>
              <a:rPr lang="es-CO" sz="2800" dirty="0">
                <a:solidFill>
                  <a:srgbClr val="FF0000"/>
                </a:solidFill>
              </a:rPr>
              <a:t>Exo.20:17</a:t>
            </a:r>
            <a:r>
              <a:rPr lang="es-CO" sz="2800" dirty="0"/>
              <a:t>.» No codiciarás los </a:t>
            </a:r>
            <a:r>
              <a:rPr lang="es-CO" sz="2800" dirty="0" smtClean="0"/>
              <a:t>vienes </a:t>
            </a:r>
            <a:r>
              <a:rPr lang="es-CO" sz="2800" dirty="0"/>
              <a:t>ajenos».</a:t>
            </a:r>
          </a:p>
        </p:txBody>
      </p:sp>
      <p:pic>
        <p:nvPicPr>
          <p:cNvPr id="3074" name="Picture 2" descr="http://t1.gstatic.com/images?q=tbn:ANd9GcQHOuK7ipBgqLGMpCMQ-2nb7DR_Od0lFNl2t0_nGfz2fwks_Onq5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060848"/>
            <a:ext cx="2991222" cy="4248472"/>
          </a:xfrm>
          <a:prstGeom prst="rect">
            <a:avLst/>
          </a:prstGeom>
          <a:noFill/>
          <a:extLst>
            <a:ext uri="{909E8E84-426E-40DD-AFC4-6F175D3DCCD1}">
              <a14:hiddenFill xmlns:a14="http://schemas.microsoft.com/office/drawing/2010/main">
                <a:solidFill>
                  <a:srgbClr val="FFFFFF"/>
                </a:solidFill>
              </a14:hiddenFill>
            </a:ext>
          </a:extLst>
        </p:spPr>
      </p:pic>
      <p:sp>
        <p:nvSpPr>
          <p:cNvPr id="5" name="4 Flecha derecha"/>
          <p:cNvSpPr/>
          <p:nvPr/>
        </p:nvSpPr>
        <p:spPr>
          <a:xfrm rot="777779">
            <a:off x="5082264" y="2350800"/>
            <a:ext cx="2369198" cy="29516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Flecha derecha"/>
          <p:cNvSpPr/>
          <p:nvPr/>
        </p:nvSpPr>
        <p:spPr>
          <a:xfrm rot="621748">
            <a:off x="5469204" y="5282904"/>
            <a:ext cx="1988614" cy="25072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403314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p:cTn id="23"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4">
                                            <p:txEl>
                                              <p:pRg st="2" end="2"/>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anim calcmode="lin" valueType="num">
                                      <p:cBhvr>
                                        <p:cTn id="29"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30"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31"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32" dur="1000"/>
                                        <p:tgtEl>
                                          <p:spTgt spid="4">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1000" fill="hold"/>
                                        <p:tgtEl>
                                          <p:spTgt spid="6"/>
                                        </p:tgtEl>
                                        <p:attrNameLst>
                                          <p:attrName>ppt_w</p:attrName>
                                        </p:attrNameLst>
                                      </p:cBhvr>
                                      <p:tavLst>
                                        <p:tav tm="0">
                                          <p:val>
                                            <p:fltVal val="0"/>
                                          </p:val>
                                        </p:tav>
                                        <p:tav tm="100000">
                                          <p:val>
                                            <p:strVal val="#ppt_w"/>
                                          </p:val>
                                        </p:tav>
                                      </p:tavLst>
                                    </p:anim>
                                    <p:anim calcmode="lin" valueType="num">
                                      <p:cBhvr>
                                        <p:cTn id="38" dur="1000" fill="hold"/>
                                        <p:tgtEl>
                                          <p:spTgt spid="6"/>
                                        </p:tgtEl>
                                        <p:attrNameLst>
                                          <p:attrName>ppt_h</p:attrName>
                                        </p:attrNameLst>
                                      </p:cBhvr>
                                      <p:tavLst>
                                        <p:tav tm="0">
                                          <p:val>
                                            <p:fltVal val="0"/>
                                          </p:val>
                                        </p:tav>
                                        <p:tav tm="100000">
                                          <p:val>
                                            <p:strVal val="#ppt_h"/>
                                          </p:val>
                                        </p:tav>
                                      </p:tavLst>
                                    </p:anim>
                                    <p:anim calcmode="lin" valueType="num">
                                      <p:cBhvr>
                                        <p:cTn id="39" dur="1000" fill="hold"/>
                                        <p:tgtEl>
                                          <p:spTgt spid="6"/>
                                        </p:tgtEl>
                                        <p:attrNameLst>
                                          <p:attrName>style.rotation</p:attrName>
                                        </p:attrNameLst>
                                      </p:cBhvr>
                                      <p:tavLst>
                                        <p:tav tm="0">
                                          <p:val>
                                            <p:fltVal val="90"/>
                                          </p:val>
                                        </p:tav>
                                        <p:tav tm="100000">
                                          <p:val>
                                            <p:fltVal val="0"/>
                                          </p:val>
                                        </p:tav>
                                      </p:tavLst>
                                    </p:anim>
                                    <p:animEffect transition="in" filter="fade">
                                      <p:cBhvr>
                                        <p:cTn id="4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906888" cy="5832648"/>
          </a:xfrm>
        </p:spPr>
        <p:txBody>
          <a:bodyPr>
            <a:normAutofit fontScale="92500" lnSpcReduction="20000"/>
          </a:bodyPr>
          <a:lstStyle/>
          <a:p>
            <a:pPr marL="0" indent="0" algn="ctr">
              <a:buNone/>
            </a:pPr>
            <a:r>
              <a:rPr lang="es-CO" sz="3500" dirty="0"/>
              <a:t>¿Cuando Eva </a:t>
            </a:r>
            <a:r>
              <a:rPr lang="es-CO" sz="3500" dirty="0" smtClean="0"/>
              <a:t>comió </a:t>
            </a:r>
            <a:r>
              <a:rPr lang="es-CO" sz="3500" dirty="0"/>
              <a:t>del fruto prohibido, se estaba matando a si misma? </a:t>
            </a:r>
          </a:p>
          <a:p>
            <a:pPr marL="0" indent="0" algn="ctr">
              <a:buNone/>
            </a:pPr>
            <a:r>
              <a:rPr lang="es-CO" sz="3500" dirty="0"/>
              <a:t>Violó el octavo mandamiento </a:t>
            </a:r>
            <a:r>
              <a:rPr lang="es-CO" sz="3500" dirty="0">
                <a:solidFill>
                  <a:srgbClr val="FF0000"/>
                </a:solidFill>
              </a:rPr>
              <a:t>Exo.20:13.</a:t>
            </a:r>
            <a:r>
              <a:rPr lang="es-CO" sz="3500" dirty="0"/>
              <a:t>»No </a:t>
            </a:r>
            <a:r>
              <a:rPr lang="es-CO" sz="3500" dirty="0" smtClean="0"/>
              <a:t>matarás».</a:t>
            </a:r>
            <a:endParaRPr lang="es-CO" sz="3500" dirty="0"/>
          </a:p>
          <a:p>
            <a:endParaRPr lang="es-CO" dirty="0"/>
          </a:p>
          <a:p>
            <a:pPr marL="0" indent="0" algn="ctr">
              <a:buNone/>
            </a:pPr>
            <a:r>
              <a:rPr lang="es-CO" dirty="0"/>
              <a:t>¿Cuando Eva le obedeció a Satanás antes que a Dios, qué mandamiento violó?</a:t>
            </a:r>
          </a:p>
          <a:p>
            <a:pPr marL="0" indent="0" algn="ctr">
              <a:buNone/>
            </a:pPr>
            <a:r>
              <a:rPr lang="es-CO" dirty="0"/>
              <a:t>Violo el primer mandamiento </a:t>
            </a:r>
            <a:r>
              <a:rPr lang="es-CO" dirty="0">
                <a:solidFill>
                  <a:srgbClr val="FF0000"/>
                </a:solidFill>
              </a:rPr>
              <a:t>Exo.20:3</a:t>
            </a:r>
            <a:r>
              <a:rPr lang="es-CO" dirty="0"/>
              <a:t>. «No tendrás dioses ajenos delante de mí».   </a:t>
            </a:r>
          </a:p>
          <a:p>
            <a:endParaRPr lang="es-CO" dirty="0"/>
          </a:p>
        </p:txBody>
      </p:sp>
      <p:pic>
        <p:nvPicPr>
          <p:cNvPr id="4" name="Picture 2" descr="http://t1.gstatic.com/images?q=tbn:ANd9GcQHOuK7ipBgqLGMpCMQ-2nb7DR_Od0lFNl2t0_nGfz2fwks_Onq5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4002" y="908720"/>
            <a:ext cx="2991222" cy="4248472"/>
          </a:xfrm>
          <a:prstGeom prst="rect">
            <a:avLst/>
          </a:prstGeom>
          <a:solidFill>
            <a:srgbClr val="FF0000"/>
          </a:solidFill>
        </p:spPr>
      </p:pic>
      <p:sp>
        <p:nvSpPr>
          <p:cNvPr id="5" name="4 Flecha derecha"/>
          <p:cNvSpPr/>
          <p:nvPr/>
        </p:nvSpPr>
        <p:spPr>
          <a:xfrm rot="1090318">
            <a:off x="5096829" y="2468893"/>
            <a:ext cx="2691788" cy="19424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Flecha derecha"/>
          <p:cNvSpPr/>
          <p:nvPr/>
        </p:nvSpPr>
        <p:spPr>
          <a:xfrm rot="17501414">
            <a:off x="4069323" y="3053576"/>
            <a:ext cx="3634290" cy="17478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256658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style.rotation</p:attrName>
                                        </p:attrNameLst>
                                      </p:cBhvr>
                                      <p:tavLst>
                                        <p:tav tm="0">
                                          <p:val>
                                            <p:fltVal val="90"/>
                                          </p:val>
                                        </p:tav>
                                        <p:tav tm="100000">
                                          <p:val>
                                            <p:fltVal val="0"/>
                                          </p:val>
                                        </p:tav>
                                      </p:tavLst>
                                    </p:anim>
                                    <p:animEffect transition="in" filter="fade">
                                      <p:cBhvr>
                                        <p:cTn id="24" dur="1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3" end="3"/>
                                            </p:txEl>
                                          </p:spTgt>
                                        </p:tgtEl>
                                      </p:cBhvr>
                                    </p:animEffect>
                                  </p:childTnLst>
                                </p:cTn>
                              </p:par>
                              <p:par>
                                <p:cTn id="33" presetID="31" presetClass="entr" presetSubtype="0" fill="hold"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8" dur="1000"/>
                                        <p:tgtEl>
                                          <p:spTgt spid="3">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1000" fill="hold"/>
                                        <p:tgtEl>
                                          <p:spTgt spid="6"/>
                                        </p:tgtEl>
                                        <p:attrNameLst>
                                          <p:attrName>ppt_w</p:attrName>
                                        </p:attrNameLst>
                                      </p:cBhvr>
                                      <p:tavLst>
                                        <p:tav tm="0">
                                          <p:val>
                                            <p:fltVal val="0"/>
                                          </p:val>
                                        </p:tav>
                                        <p:tav tm="100000">
                                          <p:val>
                                            <p:strVal val="#ppt_w"/>
                                          </p:val>
                                        </p:tav>
                                      </p:tavLst>
                                    </p:anim>
                                    <p:anim calcmode="lin" valueType="num">
                                      <p:cBhvr>
                                        <p:cTn id="44" dur="1000" fill="hold"/>
                                        <p:tgtEl>
                                          <p:spTgt spid="6"/>
                                        </p:tgtEl>
                                        <p:attrNameLst>
                                          <p:attrName>ppt_h</p:attrName>
                                        </p:attrNameLst>
                                      </p:cBhvr>
                                      <p:tavLst>
                                        <p:tav tm="0">
                                          <p:val>
                                            <p:fltVal val="0"/>
                                          </p:val>
                                        </p:tav>
                                        <p:tav tm="100000">
                                          <p:val>
                                            <p:strVal val="#ppt_h"/>
                                          </p:val>
                                        </p:tav>
                                      </p:tavLst>
                                    </p:anim>
                                    <p:anim calcmode="lin" valueType="num">
                                      <p:cBhvr>
                                        <p:cTn id="45" dur="1000" fill="hold"/>
                                        <p:tgtEl>
                                          <p:spTgt spid="6"/>
                                        </p:tgtEl>
                                        <p:attrNameLst>
                                          <p:attrName>style.rotation</p:attrName>
                                        </p:attrNameLst>
                                      </p:cBhvr>
                                      <p:tavLst>
                                        <p:tav tm="0">
                                          <p:val>
                                            <p:fltVal val="90"/>
                                          </p:val>
                                        </p:tav>
                                        <p:tav tm="100000">
                                          <p:val>
                                            <p:fltVal val="0"/>
                                          </p:val>
                                        </p:tav>
                                      </p:tavLst>
                                    </p:anim>
                                    <p:animEffect transition="in" filter="fade">
                                      <p:cBhvr>
                                        <p:cTn id="4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592288"/>
          </a:xfrm>
        </p:spPr>
        <p:txBody>
          <a:bodyPr>
            <a:normAutofit fontScale="92500"/>
          </a:bodyPr>
          <a:lstStyle/>
          <a:p>
            <a:pPr marL="0" indent="0" algn="ctr">
              <a:buNone/>
            </a:pPr>
            <a:r>
              <a:rPr lang="es-CO" dirty="0" smtClean="0"/>
              <a:t>Violó un mandamiento de la primer tabla que tiene que ver con nuestro amor con Dios, y violo tres de la segunda tabla que tiene que ver con nuestro amor hacia el prójimo, al hacer esto violó todos los diez mandamientos  </a:t>
            </a:r>
            <a:r>
              <a:rPr lang="es-CO" dirty="0" smtClean="0">
                <a:solidFill>
                  <a:srgbClr val="FF0000"/>
                </a:solidFill>
              </a:rPr>
              <a:t>Santiago 2:10-12</a:t>
            </a:r>
            <a:r>
              <a:rPr lang="es-CO" dirty="0" smtClean="0"/>
              <a:t> dice:</a:t>
            </a:r>
          </a:p>
        </p:txBody>
      </p:sp>
      <p:sp>
        <p:nvSpPr>
          <p:cNvPr id="4" name="3 Rectángulo"/>
          <p:cNvSpPr/>
          <p:nvPr/>
        </p:nvSpPr>
        <p:spPr>
          <a:xfrm>
            <a:off x="323528" y="3284984"/>
            <a:ext cx="4572000" cy="2862322"/>
          </a:xfrm>
          <a:prstGeom prst="rect">
            <a:avLst/>
          </a:prstGeom>
        </p:spPr>
        <p:txBody>
          <a:bodyPr>
            <a:spAutoFit/>
          </a:bodyPr>
          <a:lstStyle/>
          <a:p>
            <a:pPr algn="ctr"/>
            <a:r>
              <a:rPr lang="es-CO" sz="3600" dirty="0">
                <a:solidFill>
                  <a:srgbClr val="FF0000"/>
                </a:solidFill>
              </a:rPr>
              <a:t>«Porque cualquiera que hubiere guardado toda la ley, y ofendiere en un punto, es hecho culpable de </a:t>
            </a:r>
            <a:r>
              <a:rPr lang="es-CO" sz="3600" dirty="0" smtClean="0">
                <a:solidFill>
                  <a:srgbClr val="FF0000"/>
                </a:solidFill>
              </a:rPr>
              <a:t>todos».</a:t>
            </a:r>
            <a:endParaRPr lang="es-CO" sz="3600" dirty="0">
              <a:solidFill>
                <a:srgbClr val="FF0000"/>
              </a:solidFill>
            </a:endParaRPr>
          </a:p>
        </p:txBody>
      </p:sp>
      <p:pic>
        <p:nvPicPr>
          <p:cNvPr id="5" name="Picture 2" descr="http://t1.gstatic.com/images?q=tbn:ANd9GcQHOuK7ipBgqLGMpCMQ-2nb7DR_Od0lFNl2t0_nGfz2fwks_Onq5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7393" y="3284984"/>
            <a:ext cx="2991222" cy="3024337"/>
          </a:xfrm>
          <a:prstGeom prst="rect">
            <a:avLst/>
          </a:prstGeom>
          <a:solidFill>
            <a:srgbClr val="FF0000"/>
          </a:solidFill>
        </p:spPr>
      </p:pic>
      <p:sp>
        <p:nvSpPr>
          <p:cNvPr id="9" name="8 Elipse"/>
          <p:cNvSpPr/>
          <p:nvPr/>
        </p:nvSpPr>
        <p:spPr>
          <a:xfrm>
            <a:off x="4895528" y="3203976"/>
            <a:ext cx="4429000" cy="3321368"/>
          </a:xfrm>
          <a:prstGeom prst="ellipse">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902878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762872" cy="3168352"/>
          </a:xfrm>
        </p:spPr>
        <p:txBody>
          <a:bodyPr>
            <a:normAutofit lnSpcReduction="10000"/>
          </a:bodyPr>
          <a:lstStyle/>
          <a:p>
            <a:pPr marL="0" indent="0" algn="ctr">
              <a:buNone/>
            </a:pPr>
            <a:r>
              <a:rPr lang="es-CO" dirty="0" smtClean="0"/>
              <a:t>Al hacer esto:  Eva obedeció a Satanás, robo lo que era de Dios, codició lo que no le pertenecía, y al comer la fruta se mató a si misma y a su marido al inducirlo a pecar.</a:t>
            </a:r>
          </a:p>
        </p:txBody>
      </p:sp>
      <p:pic>
        <p:nvPicPr>
          <p:cNvPr id="1026" name="Picture 2" descr="http://t0.gstatic.com/images?q=tbn:ANd9GcRJ_wcq6d4PLgiUXWB0nkjZf-grfsv8za8zTPZryeLYNTk8hyR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04664"/>
            <a:ext cx="3384376" cy="278395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83768" y="3800565"/>
            <a:ext cx="6408712" cy="3293209"/>
          </a:xfrm>
          <a:prstGeom prst="rect">
            <a:avLst/>
          </a:prstGeom>
        </p:spPr>
        <p:txBody>
          <a:bodyPr wrap="square">
            <a:spAutoFit/>
          </a:bodyPr>
          <a:lstStyle/>
          <a:p>
            <a:pPr algn="ctr"/>
            <a:r>
              <a:rPr lang="es-CO" sz="3200" b="1" dirty="0">
                <a:solidFill>
                  <a:srgbClr val="FF0000"/>
                </a:solidFill>
                <a:latin typeface="Agency FB" pitchFamily="34" charset="0"/>
              </a:rPr>
              <a:t>¿Cuáles fueron los resultados de </a:t>
            </a:r>
            <a:r>
              <a:rPr lang="es-CO" sz="3200" b="1" dirty="0" smtClean="0">
                <a:solidFill>
                  <a:srgbClr val="FF0000"/>
                </a:solidFill>
                <a:latin typeface="Agency FB" pitchFamily="34" charset="0"/>
              </a:rPr>
              <a:t>la desobediencia?</a:t>
            </a:r>
            <a:endParaRPr lang="es-CO" sz="3200" b="1" dirty="0">
              <a:solidFill>
                <a:srgbClr val="FF0000"/>
              </a:solidFill>
              <a:latin typeface="Agency FB" pitchFamily="34" charset="0"/>
            </a:endParaRPr>
          </a:p>
          <a:p>
            <a:pPr algn="ctr"/>
            <a:r>
              <a:rPr lang="es-CO" sz="2800" b="1" dirty="0">
                <a:solidFill>
                  <a:srgbClr val="FF0000"/>
                </a:solidFill>
              </a:rPr>
              <a:t> </a:t>
            </a:r>
            <a:r>
              <a:rPr lang="es-CO" sz="3200" b="1" u="sng" dirty="0" smtClean="0"/>
              <a:t>Primero.</a:t>
            </a:r>
            <a:r>
              <a:rPr lang="es-CO" sz="2800" b="1" dirty="0" smtClean="0">
                <a:solidFill>
                  <a:srgbClr val="FF0000"/>
                </a:solidFill>
              </a:rPr>
              <a:t> Éxodo </a:t>
            </a:r>
            <a:r>
              <a:rPr lang="es-CO" sz="2800" b="1" dirty="0">
                <a:solidFill>
                  <a:srgbClr val="FF0000"/>
                </a:solidFill>
              </a:rPr>
              <a:t>3:7</a:t>
            </a:r>
            <a:r>
              <a:rPr lang="es-CO" sz="2800" b="1" dirty="0" smtClean="0"/>
              <a:t>. Entonces </a:t>
            </a:r>
            <a:r>
              <a:rPr lang="es-CO" sz="2800" b="1" dirty="0"/>
              <a:t>fueron abiertos los ojos de ambos y se dieron cuenta de que estaban </a:t>
            </a:r>
            <a:r>
              <a:rPr lang="es-CO" sz="2800" b="1" dirty="0" smtClean="0"/>
              <a:t>desnudos.</a:t>
            </a:r>
            <a:r>
              <a:rPr lang="es-CO" sz="2800" b="1" i="1" dirty="0" smtClean="0">
                <a:solidFill>
                  <a:srgbClr val="0070C0"/>
                </a:solidFill>
              </a:rPr>
              <a:t> Cosieron, </a:t>
            </a:r>
            <a:r>
              <a:rPr lang="es-CO" sz="2800" b="1" i="1" dirty="0">
                <a:solidFill>
                  <a:srgbClr val="0070C0"/>
                </a:solidFill>
              </a:rPr>
              <a:t>pues, hojas de higuera y se hicieron delantales.</a:t>
            </a:r>
          </a:p>
        </p:txBody>
      </p:sp>
      <p:pic>
        <p:nvPicPr>
          <p:cNvPr id="4" name="Picture 2" descr="http://t2.gstatic.com/images?q=tbn:ANd9GcSkvkLfQCsMAlQ2WOQ8Uq9UPRsfKcuZ7ZtOpHBOy756DfYWW2Q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673590"/>
            <a:ext cx="2232248" cy="2931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47770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712968" cy="6120680"/>
          </a:xfrm>
        </p:spPr>
        <p:txBody>
          <a:bodyPr>
            <a:normAutofit fontScale="85000" lnSpcReduction="10000"/>
          </a:bodyPr>
          <a:lstStyle/>
          <a:p>
            <a:pPr marL="0" indent="0" algn="ctr">
              <a:buNone/>
            </a:pPr>
            <a:r>
              <a:rPr lang="es-CO" dirty="0" smtClean="0"/>
              <a:t>Satanás les había dicho que si comían del fruto: «</a:t>
            </a:r>
            <a:r>
              <a:rPr lang="es-CO" b="1" i="1" dirty="0" smtClean="0">
                <a:solidFill>
                  <a:srgbClr val="0070C0"/>
                </a:solidFill>
              </a:rPr>
              <a:t>serían como Dios</a:t>
            </a:r>
            <a:r>
              <a:rPr lang="es-CO" dirty="0" smtClean="0"/>
              <a:t>» Es decir estarían en una posición superior.</a:t>
            </a:r>
            <a:endParaRPr lang="es-CO" b="1" dirty="0"/>
          </a:p>
          <a:p>
            <a:pPr marL="0" indent="0">
              <a:buNone/>
            </a:pPr>
            <a:r>
              <a:rPr lang="es-CO" dirty="0" smtClean="0"/>
              <a:t> </a:t>
            </a:r>
          </a:p>
          <a:p>
            <a:pPr marL="0" indent="0" algn="ctr">
              <a:buNone/>
            </a:pPr>
            <a:r>
              <a:rPr lang="es-CO" dirty="0" smtClean="0"/>
              <a:t>Pero </a:t>
            </a:r>
            <a:r>
              <a:rPr lang="es-CO" dirty="0"/>
              <a:t>¡Qué ironía hay en estas palabras que registran el cumplimiento de la ambigua promesa de Satanás!  </a:t>
            </a:r>
            <a:r>
              <a:rPr lang="es-CO" dirty="0" smtClean="0"/>
              <a:t>«</a:t>
            </a:r>
            <a:r>
              <a:rPr lang="es-CO" i="1" dirty="0" smtClean="0">
                <a:solidFill>
                  <a:srgbClr val="0070C0"/>
                </a:solidFill>
              </a:rPr>
              <a:t>Fueron </a:t>
            </a:r>
            <a:r>
              <a:rPr lang="es-CO" i="1" dirty="0">
                <a:solidFill>
                  <a:srgbClr val="0070C0"/>
                </a:solidFill>
              </a:rPr>
              <a:t>abiertos los ojos de </a:t>
            </a:r>
            <a:r>
              <a:rPr lang="es-CO" i="1" dirty="0" smtClean="0">
                <a:solidFill>
                  <a:srgbClr val="0070C0"/>
                </a:solidFill>
              </a:rPr>
              <a:t>ambos</a:t>
            </a:r>
            <a:r>
              <a:rPr lang="es-CO" dirty="0" smtClean="0"/>
              <a:t>» Es decir de su </a:t>
            </a:r>
            <a:r>
              <a:rPr lang="es-CO" dirty="0"/>
              <a:t>intelecto: comprendieron que ya no eran más inocentes.  Se abrieron sus ojos físicos: vieron que estaban desnudos.</a:t>
            </a:r>
          </a:p>
          <a:p>
            <a:endParaRPr lang="es-CO" dirty="0" smtClean="0"/>
          </a:p>
          <a:p>
            <a:pPr marL="0" indent="0" algn="ctr">
              <a:buNone/>
            </a:pPr>
            <a:r>
              <a:rPr lang="es-CO" i="1" dirty="0" smtClean="0">
                <a:solidFill>
                  <a:srgbClr val="0070C0"/>
                </a:solidFill>
              </a:rPr>
              <a:t>Estando </a:t>
            </a:r>
            <a:r>
              <a:rPr lang="es-CO" i="1" dirty="0">
                <a:solidFill>
                  <a:srgbClr val="0070C0"/>
                </a:solidFill>
              </a:rPr>
              <a:t>avergonzados en su presencia mutua, procuraron evadir la deshonra de su desnudez</a:t>
            </a:r>
            <a:r>
              <a:rPr lang="es-CO" dirty="0"/>
              <a:t>.  Sus delantales de hojas de higuera eran un triste sustituto de las vestimentas radiantes de inocencia que habían perdido legalmente.  La conciencia entró en </a:t>
            </a:r>
            <a:r>
              <a:rPr lang="es-CO" dirty="0" smtClean="0"/>
              <a:t>acción.</a:t>
            </a:r>
            <a:endParaRPr lang="es-CO" dirty="0"/>
          </a:p>
          <a:p>
            <a:endParaRPr lang="es-CO" dirty="0"/>
          </a:p>
        </p:txBody>
      </p:sp>
    </p:spTree>
    <p:extLst>
      <p:ext uri="{BB962C8B-B14F-4D97-AF65-F5344CB8AC3E}">
        <p14:creationId xmlns:p14="http://schemas.microsoft.com/office/powerpoint/2010/main" val="2507096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9"/>
            <a:ext cx="5760640" cy="3132348"/>
          </a:xfrm>
        </p:spPr>
        <p:txBody>
          <a:bodyPr>
            <a:normAutofit fontScale="92500" lnSpcReduction="10000"/>
          </a:bodyPr>
          <a:lstStyle/>
          <a:p>
            <a:pPr marL="0" indent="0" algn="ctr">
              <a:buNone/>
            </a:pPr>
            <a:r>
              <a:rPr lang="es-CO" b="1" baseline="30000" dirty="0" smtClean="0"/>
              <a:t> </a:t>
            </a:r>
            <a:r>
              <a:rPr lang="es-CO" b="1" dirty="0" smtClean="0"/>
              <a:t>   </a:t>
            </a:r>
            <a:r>
              <a:rPr lang="es-CO" sz="3300" b="1" u="sng" dirty="0" smtClean="0"/>
              <a:t> Segundo.</a:t>
            </a:r>
            <a:r>
              <a:rPr lang="es-CO" b="1" dirty="0" smtClean="0"/>
              <a:t> </a:t>
            </a:r>
            <a:r>
              <a:rPr lang="es-CO" b="1" dirty="0" smtClean="0">
                <a:solidFill>
                  <a:srgbClr val="FF0000"/>
                </a:solidFill>
              </a:rPr>
              <a:t>Exo.3:8.</a:t>
            </a:r>
            <a:r>
              <a:rPr lang="es-CO" b="1" dirty="0" smtClean="0"/>
              <a:t> </a:t>
            </a:r>
            <a:r>
              <a:rPr lang="es-CO" i="1" dirty="0" smtClean="0">
                <a:solidFill>
                  <a:srgbClr val="0070C0"/>
                </a:solidFill>
              </a:rPr>
              <a:t>Luego </a:t>
            </a:r>
            <a:r>
              <a:rPr lang="es-CO" i="1" dirty="0">
                <a:solidFill>
                  <a:srgbClr val="0070C0"/>
                </a:solidFill>
              </a:rPr>
              <a:t>oyeron la voz de Jehová Dios que se paseaba por el huerto, al aire del día; y el hombre y su mujer se </a:t>
            </a:r>
            <a:r>
              <a:rPr lang="es-CO" i="1" u="sng" dirty="0" smtClean="0">
                <a:solidFill>
                  <a:srgbClr val="0070C0"/>
                </a:solidFill>
              </a:rPr>
              <a:t>escondieron de la presencia de Jehová Dios entre los árboles del huerto</a:t>
            </a:r>
            <a:r>
              <a:rPr lang="es-CO" u="sng" dirty="0" smtClean="0"/>
              <a:t>.</a:t>
            </a:r>
            <a:r>
              <a:rPr lang="es-CO" dirty="0" smtClean="0"/>
              <a:t> </a:t>
            </a:r>
          </a:p>
        </p:txBody>
      </p:sp>
      <p:pic>
        <p:nvPicPr>
          <p:cNvPr id="1026" name="Picture 2" descr="http://t1.gstatic.com/images?q=tbn:ANd9GcQehViC9FxlHsSQImFX8j9MF5_8tHmcy0VupiKoG2QKsvP79jQKO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88640"/>
            <a:ext cx="2952328" cy="309634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40" y="3327292"/>
            <a:ext cx="9144000" cy="3539430"/>
          </a:xfrm>
          <a:prstGeom prst="rect">
            <a:avLst/>
          </a:prstGeom>
        </p:spPr>
        <p:txBody>
          <a:bodyPr wrap="square">
            <a:spAutoFit/>
          </a:bodyPr>
          <a:lstStyle/>
          <a:p>
            <a:pPr algn="ctr"/>
            <a:r>
              <a:rPr lang="es-CO" dirty="0"/>
              <a:t> </a:t>
            </a:r>
            <a:r>
              <a:rPr lang="es-CO" sz="2800" dirty="0"/>
              <a:t>Las visitas periódicas de Dios, hacia el fin del día, cuando suaves céfiros vespertinos refrescaban el huerto, siempre habían sido una ocasión de deleite para la feliz pareja.  Pero el sonido de la aproximación de Dios fue entonces un motivo de alarma.  Ambos sintieron que de ninguna manera se atrevían a encontrarse con su Creador.  </a:t>
            </a:r>
            <a:r>
              <a:rPr lang="es-CO" sz="2800" i="1" dirty="0">
                <a:solidFill>
                  <a:srgbClr val="0070C0"/>
                </a:solidFill>
              </a:rPr>
              <a:t>Ni la humildad ni el pudor fueron la razón de su temor, sino un profundo sentimiento de culpabilidad</a:t>
            </a:r>
          </a:p>
        </p:txBody>
      </p:sp>
    </p:spTree>
    <p:extLst>
      <p:ext uri="{BB962C8B-B14F-4D97-AF65-F5344CB8AC3E}">
        <p14:creationId xmlns:p14="http://schemas.microsoft.com/office/powerpoint/2010/main" val="2826980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1417638"/>
          </a:xfrm>
        </p:spPr>
        <p:txBody>
          <a:bodyPr>
            <a:noAutofit/>
          </a:bodyPr>
          <a:lstStyle/>
          <a:p>
            <a:r>
              <a:rPr lang="es-CO" sz="3200" i="1" dirty="0" smtClean="0">
                <a:solidFill>
                  <a:srgbClr val="FF0000"/>
                </a:solidFill>
                <a:latin typeface="Agency FB" pitchFamily="34" charset="0"/>
              </a:rPr>
              <a:t>En lugar de haber alcanzado una posición superior como se les había prometido: ¿En qué posición se encontraban Adán y </a:t>
            </a:r>
            <a:r>
              <a:rPr lang="es-CO" sz="3200" i="1" dirty="0">
                <a:solidFill>
                  <a:srgbClr val="FF0000"/>
                </a:solidFill>
                <a:latin typeface="Agency FB" pitchFamily="34" charset="0"/>
              </a:rPr>
              <a:t>E</a:t>
            </a:r>
            <a:r>
              <a:rPr lang="es-CO" sz="3200" i="1" dirty="0" smtClean="0">
                <a:solidFill>
                  <a:srgbClr val="FF0000"/>
                </a:solidFill>
                <a:latin typeface="Agency FB" pitchFamily="34" charset="0"/>
              </a:rPr>
              <a:t>va ahora? </a:t>
            </a:r>
            <a:endParaRPr lang="es-CO" sz="3200"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684784"/>
          </a:xfrm>
        </p:spPr>
        <p:txBody>
          <a:bodyPr>
            <a:normAutofit/>
          </a:bodyPr>
          <a:lstStyle/>
          <a:p>
            <a:pPr marL="0" indent="0" algn="ctr">
              <a:buNone/>
            </a:pPr>
            <a:r>
              <a:rPr lang="es-CO" b="1" dirty="0" smtClean="0">
                <a:solidFill>
                  <a:srgbClr val="FF0000"/>
                </a:solidFill>
              </a:rPr>
              <a:t>Romanos 8:7</a:t>
            </a:r>
            <a:r>
              <a:rPr lang="es-CO" dirty="0" smtClean="0"/>
              <a:t>. </a:t>
            </a:r>
            <a:r>
              <a:rPr lang="es-CO" i="1" dirty="0" smtClean="0">
                <a:solidFill>
                  <a:srgbClr val="0070C0"/>
                </a:solidFill>
              </a:rPr>
              <a:t>Por cuanto los designios de la carne son enemistad contra Dios; porque no se sujetan a la ley de Dios, ni tampoco pueden; </a:t>
            </a:r>
          </a:p>
        </p:txBody>
      </p:sp>
      <p:sp>
        <p:nvSpPr>
          <p:cNvPr id="4" name="3 Rectángulo"/>
          <p:cNvSpPr/>
          <p:nvPr/>
        </p:nvSpPr>
        <p:spPr>
          <a:xfrm>
            <a:off x="251520" y="3446474"/>
            <a:ext cx="4968552" cy="3108543"/>
          </a:xfrm>
          <a:prstGeom prst="rect">
            <a:avLst/>
          </a:prstGeom>
        </p:spPr>
        <p:txBody>
          <a:bodyPr wrap="square">
            <a:spAutoFit/>
          </a:bodyPr>
          <a:lstStyle/>
          <a:p>
            <a:pPr algn="ctr"/>
            <a:r>
              <a:rPr lang="es-CO" sz="2800" dirty="0"/>
              <a:t>El hombre por si mismo no puede:  La mente carnal es completamente incapaz de someterse a la ley de Dios. Tan sólo el poder transformador del Espíritu Santo hace posible otra vez la obediencia.  </a:t>
            </a:r>
          </a:p>
        </p:txBody>
      </p:sp>
      <p:pic>
        <p:nvPicPr>
          <p:cNvPr id="2050" name="Picture 2" descr="http://t3.gstatic.com/images?q=tbn:ANd9GcRQYC1qvbldgGFJJ76vMuWJH-YiDg6RAD-Vs7VT4bYRCJqPTxYx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350736"/>
            <a:ext cx="2914650" cy="235879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220072" y="5831503"/>
            <a:ext cx="3490714" cy="923330"/>
          </a:xfrm>
          <a:prstGeom prst="rect">
            <a:avLst/>
          </a:prstGeom>
        </p:spPr>
        <p:txBody>
          <a:bodyPr wrap="square">
            <a:spAutoFit/>
          </a:bodyPr>
          <a:lstStyle/>
          <a:p>
            <a:pPr algn="ctr"/>
            <a:r>
              <a:rPr lang="es-CO" dirty="0" smtClean="0"/>
              <a:t> </a:t>
            </a:r>
            <a:r>
              <a:rPr lang="es-CO" b="1" dirty="0">
                <a:solidFill>
                  <a:srgbClr val="FF0000"/>
                </a:solidFill>
              </a:rPr>
              <a:t>El Espíritu Santo se había retirado de ellos, por tanto no </a:t>
            </a:r>
            <a:r>
              <a:rPr lang="es-CO" b="1" dirty="0" smtClean="0">
                <a:solidFill>
                  <a:srgbClr val="FF0000"/>
                </a:solidFill>
              </a:rPr>
              <a:t>sentían </a:t>
            </a:r>
            <a:r>
              <a:rPr lang="es-CO" b="1" dirty="0">
                <a:solidFill>
                  <a:srgbClr val="FF0000"/>
                </a:solidFill>
              </a:rPr>
              <a:t>el deseo de hablar con Dios.</a:t>
            </a:r>
          </a:p>
        </p:txBody>
      </p:sp>
    </p:spTree>
    <p:extLst>
      <p:ext uri="{BB962C8B-B14F-4D97-AF65-F5344CB8AC3E}">
        <p14:creationId xmlns:p14="http://schemas.microsoft.com/office/powerpoint/2010/main" val="4015264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1000" fill="hold"/>
                                        <p:tgtEl>
                                          <p:spTgt spid="2050"/>
                                        </p:tgtEl>
                                        <p:attrNameLst>
                                          <p:attrName>ppt_w</p:attrName>
                                        </p:attrNameLst>
                                      </p:cBhvr>
                                      <p:tavLst>
                                        <p:tav tm="0">
                                          <p:val>
                                            <p:fltVal val="0"/>
                                          </p:val>
                                        </p:tav>
                                        <p:tav tm="100000">
                                          <p:val>
                                            <p:strVal val="#ppt_w"/>
                                          </p:val>
                                        </p:tav>
                                      </p:tavLst>
                                    </p:anim>
                                    <p:anim calcmode="lin" valueType="num">
                                      <p:cBhvr>
                                        <p:cTn id="23" dur="1000" fill="hold"/>
                                        <p:tgtEl>
                                          <p:spTgt spid="2050"/>
                                        </p:tgtEl>
                                        <p:attrNameLst>
                                          <p:attrName>ppt_h</p:attrName>
                                        </p:attrNameLst>
                                      </p:cBhvr>
                                      <p:tavLst>
                                        <p:tav tm="0">
                                          <p:val>
                                            <p:fltVal val="0"/>
                                          </p:val>
                                        </p:tav>
                                        <p:tav tm="100000">
                                          <p:val>
                                            <p:strVal val="#ppt_h"/>
                                          </p:val>
                                        </p:tav>
                                      </p:tavLst>
                                    </p:anim>
                                    <p:anim calcmode="lin" valueType="num">
                                      <p:cBhvr>
                                        <p:cTn id="24" dur="1000" fill="hold"/>
                                        <p:tgtEl>
                                          <p:spTgt spid="2050"/>
                                        </p:tgtEl>
                                        <p:attrNameLst>
                                          <p:attrName>style.rotation</p:attrName>
                                        </p:attrNameLst>
                                      </p:cBhvr>
                                      <p:tavLst>
                                        <p:tav tm="0">
                                          <p:val>
                                            <p:fltVal val="90"/>
                                          </p:val>
                                        </p:tav>
                                        <p:tav tm="100000">
                                          <p:val>
                                            <p:fltVal val="0"/>
                                          </p:val>
                                        </p:tav>
                                      </p:tavLst>
                                    </p:anim>
                                    <p:animEffect transition="in" filter="fade">
                                      <p:cBhvr>
                                        <p:cTn id="25" dur="1000"/>
                                        <p:tgtEl>
                                          <p:spTgt spid="2050"/>
                                        </p:tgtEl>
                                      </p:cBhvr>
                                    </p:animEffect>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80">
                                          <p:stCondLst>
                                            <p:cond delay="0"/>
                                          </p:stCondLst>
                                        </p:cTn>
                                        <p:tgtEl>
                                          <p:spTgt spid="4"/>
                                        </p:tgtEl>
                                      </p:cBhvr>
                                    </p:animEffect>
                                    <p:anim calcmode="lin" valueType="num">
                                      <p:cBhvr>
                                        <p:cTn id="3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6" dur="26">
                                          <p:stCondLst>
                                            <p:cond delay="650"/>
                                          </p:stCondLst>
                                        </p:cTn>
                                        <p:tgtEl>
                                          <p:spTgt spid="4"/>
                                        </p:tgtEl>
                                      </p:cBhvr>
                                      <p:to x="100000" y="60000"/>
                                    </p:animScale>
                                    <p:animScale>
                                      <p:cBhvr>
                                        <p:cTn id="37" dur="166" decel="50000">
                                          <p:stCondLst>
                                            <p:cond delay="676"/>
                                          </p:stCondLst>
                                        </p:cTn>
                                        <p:tgtEl>
                                          <p:spTgt spid="4"/>
                                        </p:tgtEl>
                                      </p:cBhvr>
                                      <p:to x="100000" y="100000"/>
                                    </p:animScale>
                                    <p:animScale>
                                      <p:cBhvr>
                                        <p:cTn id="38" dur="26">
                                          <p:stCondLst>
                                            <p:cond delay="1312"/>
                                          </p:stCondLst>
                                        </p:cTn>
                                        <p:tgtEl>
                                          <p:spTgt spid="4"/>
                                        </p:tgtEl>
                                      </p:cBhvr>
                                      <p:to x="100000" y="80000"/>
                                    </p:animScale>
                                    <p:animScale>
                                      <p:cBhvr>
                                        <p:cTn id="39" dur="166" decel="50000">
                                          <p:stCondLst>
                                            <p:cond delay="1338"/>
                                          </p:stCondLst>
                                        </p:cTn>
                                        <p:tgtEl>
                                          <p:spTgt spid="4"/>
                                        </p:tgtEl>
                                      </p:cBhvr>
                                      <p:to x="100000" y="100000"/>
                                    </p:animScale>
                                    <p:animScale>
                                      <p:cBhvr>
                                        <p:cTn id="40" dur="26">
                                          <p:stCondLst>
                                            <p:cond delay="1642"/>
                                          </p:stCondLst>
                                        </p:cTn>
                                        <p:tgtEl>
                                          <p:spTgt spid="4"/>
                                        </p:tgtEl>
                                      </p:cBhvr>
                                      <p:to x="100000" y="90000"/>
                                    </p:animScale>
                                    <p:animScale>
                                      <p:cBhvr>
                                        <p:cTn id="41" dur="166" decel="50000">
                                          <p:stCondLst>
                                            <p:cond delay="1668"/>
                                          </p:stCondLst>
                                        </p:cTn>
                                        <p:tgtEl>
                                          <p:spTgt spid="4"/>
                                        </p:tgtEl>
                                      </p:cBhvr>
                                      <p:to x="100000" y="100000"/>
                                    </p:animScale>
                                    <p:animScale>
                                      <p:cBhvr>
                                        <p:cTn id="42" dur="26">
                                          <p:stCondLst>
                                            <p:cond delay="1808"/>
                                          </p:stCondLst>
                                        </p:cTn>
                                        <p:tgtEl>
                                          <p:spTgt spid="4"/>
                                        </p:tgtEl>
                                      </p:cBhvr>
                                      <p:to x="100000" y="95000"/>
                                    </p:animScale>
                                    <p:animScale>
                                      <p:cBhvr>
                                        <p:cTn id="43" dur="166" decel="50000">
                                          <p:stCondLst>
                                            <p:cond delay="1834"/>
                                          </p:stCondLst>
                                        </p:cTn>
                                        <p:tgtEl>
                                          <p:spTgt spid="4"/>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down)">
                                      <p:cBhvr>
                                        <p:cTn id="48" dur="580">
                                          <p:stCondLst>
                                            <p:cond delay="0"/>
                                          </p:stCondLst>
                                        </p:cTn>
                                        <p:tgtEl>
                                          <p:spTgt spid="5"/>
                                        </p:tgtEl>
                                      </p:cBhvr>
                                    </p:animEffect>
                                    <p:anim calcmode="lin" valueType="num">
                                      <p:cBhvr>
                                        <p:cTn id="4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4" dur="26">
                                          <p:stCondLst>
                                            <p:cond delay="650"/>
                                          </p:stCondLst>
                                        </p:cTn>
                                        <p:tgtEl>
                                          <p:spTgt spid="5"/>
                                        </p:tgtEl>
                                      </p:cBhvr>
                                      <p:to x="100000" y="60000"/>
                                    </p:animScale>
                                    <p:animScale>
                                      <p:cBhvr>
                                        <p:cTn id="55" dur="166" decel="50000">
                                          <p:stCondLst>
                                            <p:cond delay="676"/>
                                          </p:stCondLst>
                                        </p:cTn>
                                        <p:tgtEl>
                                          <p:spTgt spid="5"/>
                                        </p:tgtEl>
                                      </p:cBhvr>
                                      <p:to x="100000" y="100000"/>
                                    </p:animScale>
                                    <p:animScale>
                                      <p:cBhvr>
                                        <p:cTn id="56" dur="26">
                                          <p:stCondLst>
                                            <p:cond delay="1312"/>
                                          </p:stCondLst>
                                        </p:cTn>
                                        <p:tgtEl>
                                          <p:spTgt spid="5"/>
                                        </p:tgtEl>
                                      </p:cBhvr>
                                      <p:to x="100000" y="80000"/>
                                    </p:animScale>
                                    <p:animScale>
                                      <p:cBhvr>
                                        <p:cTn id="57" dur="166" decel="50000">
                                          <p:stCondLst>
                                            <p:cond delay="1338"/>
                                          </p:stCondLst>
                                        </p:cTn>
                                        <p:tgtEl>
                                          <p:spTgt spid="5"/>
                                        </p:tgtEl>
                                      </p:cBhvr>
                                      <p:to x="100000" y="100000"/>
                                    </p:animScale>
                                    <p:animScale>
                                      <p:cBhvr>
                                        <p:cTn id="58" dur="26">
                                          <p:stCondLst>
                                            <p:cond delay="1642"/>
                                          </p:stCondLst>
                                        </p:cTn>
                                        <p:tgtEl>
                                          <p:spTgt spid="5"/>
                                        </p:tgtEl>
                                      </p:cBhvr>
                                      <p:to x="100000" y="90000"/>
                                    </p:animScale>
                                    <p:animScale>
                                      <p:cBhvr>
                                        <p:cTn id="59" dur="166" decel="50000">
                                          <p:stCondLst>
                                            <p:cond delay="1668"/>
                                          </p:stCondLst>
                                        </p:cTn>
                                        <p:tgtEl>
                                          <p:spTgt spid="5"/>
                                        </p:tgtEl>
                                      </p:cBhvr>
                                      <p:to x="100000" y="100000"/>
                                    </p:animScale>
                                    <p:animScale>
                                      <p:cBhvr>
                                        <p:cTn id="60" dur="26">
                                          <p:stCondLst>
                                            <p:cond delay="1808"/>
                                          </p:stCondLst>
                                        </p:cTn>
                                        <p:tgtEl>
                                          <p:spTgt spid="5"/>
                                        </p:tgtEl>
                                      </p:cBhvr>
                                      <p:to x="100000" y="95000"/>
                                    </p:animScale>
                                    <p:animScale>
                                      <p:cBhvr>
                                        <p:cTn id="61"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9"/>
            <a:ext cx="8640960" cy="2520280"/>
          </a:xfrm>
        </p:spPr>
        <p:txBody>
          <a:bodyPr>
            <a:normAutofit fontScale="92500" lnSpcReduction="20000"/>
          </a:bodyPr>
          <a:lstStyle/>
          <a:p>
            <a:pPr marL="0" indent="0">
              <a:buNone/>
            </a:pPr>
            <a:r>
              <a:rPr lang="es-CO" dirty="0"/>
              <a:t>Cuando el hombre fue creado originalmente, su mente y su vida estaban en perfecta armonía con la voluntad de Dios.  </a:t>
            </a:r>
            <a:r>
              <a:rPr lang="es-CO" i="1" u="sng" dirty="0">
                <a:solidFill>
                  <a:srgbClr val="0070C0"/>
                </a:solidFill>
              </a:rPr>
              <a:t>Los principios de la ley de Dios estaban escritos en su corazón.</a:t>
            </a:r>
            <a:r>
              <a:rPr lang="es-CO" dirty="0"/>
              <a:t> Pero el pecado produjo un alejamiento de Dios, y el corazón del hombre se llenó de enemistad y rebelión. </a:t>
            </a:r>
            <a:endParaRPr lang="es-CO" dirty="0" smtClean="0"/>
          </a:p>
        </p:txBody>
      </p:sp>
      <p:sp>
        <p:nvSpPr>
          <p:cNvPr id="4" name="3 Rectángulo"/>
          <p:cNvSpPr/>
          <p:nvPr/>
        </p:nvSpPr>
        <p:spPr>
          <a:xfrm>
            <a:off x="0" y="2852936"/>
            <a:ext cx="6245932" cy="3785652"/>
          </a:xfrm>
          <a:prstGeom prst="rect">
            <a:avLst/>
          </a:prstGeom>
        </p:spPr>
        <p:txBody>
          <a:bodyPr wrap="square">
            <a:spAutoFit/>
          </a:bodyPr>
          <a:lstStyle/>
          <a:p>
            <a:pPr algn="ctr"/>
            <a:r>
              <a:rPr lang="es-CO" sz="2400" dirty="0"/>
              <a:t>Por lo tanto el hombre ha estado desde su caída bajo el poder del pecado, siguiendo las inclinaciones de la carne que lo han conducido inevitablemente a la desobediencia a la </a:t>
            </a:r>
            <a:r>
              <a:rPr lang="es-CO" sz="2400" dirty="0" smtClean="0"/>
              <a:t>Ley </a:t>
            </a:r>
            <a:r>
              <a:rPr lang="es-CO" sz="2400" dirty="0"/>
              <a:t>de Dios. Por eso es imposible que alcance la justicia y la salvación por sus propios intentos legalistas para obedecer. </a:t>
            </a:r>
            <a:r>
              <a:rPr lang="es-CO" sz="2400" b="1" i="1" dirty="0">
                <a:solidFill>
                  <a:srgbClr val="0070C0"/>
                </a:solidFill>
              </a:rPr>
              <a:t> A menos que muera al yo y al pecado y renazca a una nueva vida en el Espíritu, es incapaz de someterse a la voluntad de Dios</a:t>
            </a:r>
            <a:r>
              <a:rPr lang="es-CO" sz="2400" dirty="0"/>
              <a:t> </a:t>
            </a:r>
            <a:r>
              <a:rPr lang="es-CO" sz="2400" dirty="0">
                <a:solidFill>
                  <a:srgbClr val="FF0000"/>
                </a:solidFill>
              </a:rPr>
              <a:t>(ver PP 49</a:t>
            </a:r>
          </a:p>
        </p:txBody>
      </p:sp>
      <p:pic>
        <p:nvPicPr>
          <p:cNvPr id="3074" name="Picture 2" descr="http://t0.gstatic.com/images?q=tbn:ANd9GcTOxtelnv97bp8Kmv-Fzqq9HmtLBY00QHgtkrB5fbC9ADT6KTJ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5932" y="2867853"/>
            <a:ext cx="2736304" cy="252028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6069705" y="5594996"/>
            <a:ext cx="3059832" cy="1015663"/>
          </a:xfrm>
          <a:prstGeom prst="rect">
            <a:avLst/>
          </a:prstGeom>
        </p:spPr>
        <p:txBody>
          <a:bodyPr wrap="square">
            <a:spAutoFit/>
          </a:bodyPr>
          <a:lstStyle/>
          <a:p>
            <a:pPr algn="ctr"/>
            <a:r>
              <a:rPr lang="es-CO" dirty="0" smtClean="0"/>
              <a:t> </a:t>
            </a:r>
            <a:r>
              <a:rPr lang="es-CO" sz="2000" b="1" dirty="0">
                <a:solidFill>
                  <a:srgbClr val="FF0000"/>
                </a:solidFill>
              </a:rPr>
              <a:t>La raíz del conflicto esta es en nuestro </a:t>
            </a:r>
            <a:r>
              <a:rPr lang="es-CO" sz="2000" b="1" dirty="0" smtClean="0">
                <a:solidFill>
                  <a:srgbClr val="FF0000"/>
                </a:solidFill>
              </a:rPr>
              <a:t>corazón, no lo busquemos en otra parte</a:t>
            </a:r>
            <a:endParaRPr lang="es-CO" sz="2000" b="1" dirty="0">
              <a:solidFill>
                <a:srgbClr val="FF0000"/>
              </a:solidFill>
            </a:endParaRPr>
          </a:p>
        </p:txBody>
      </p:sp>
    </p:spTree>
    <p:extLst>
      <p:ext uri="{BB962C8B-B14F-4D97-AF65-F5344CB8AC3E}">
        <p14:creationId xmlns:p14="http://schemas.microsoft.com/office/powerpoint/2010/main" val="3458257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Effect transition="in" filter="fade">
                                      <p:cBhvr>
                                        <p:cTn id="15" dur="2000"/>
                                        <p:tgtEl>
                                          <p:spTgt spid="3074"/>
                                        </p:tgtEl>
                                      </p:cBhvr>
                                    </p:animEffect>
                                    <p:anim calcmode="lin" valueType="num">
                                      <p:cBhvr>
                                        <p:cTn id="16" dur="2000" fill="hold"/>
                                        <p:tgtEl>
                                          <p:spTgt spid="3074"/>
                                        </p:tgtEl>
                                        <p:attrNameLst>
                                          <p:attrName>ppt_w</p:attrName>
                                        </p:attrNameLst>
                                      </p:cBhvr>
                                      <p:tavLst>
                                        <p:tav tm="0" fmla="#ppt_w*sin(2.5*pi*$)">
                                          <p:val>
                                            <p:fltVal val="0"/>
                                          </p:val>
                                        </p:tav>
                                        <p:tav tm="100000">
                                          <p:val>
                                            <p:fltVal val="1"/>
                                          </p:val>
                                        </p:tav>
                                      </p:tavLst>
                                    </p:anim>
                                    <p:anim calcmode="lin" valueType="num">
                                      <p:cBhvr>
                                        <p:cTn id="17" dur="2000" fill="hold"/>
                                        <p:tgtEl>
                                          <p:spTgt spid="3074"/>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1)">
                                      <p:cBhvr>
                                        <p:cTn id="22" dur="2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heel(1)">
                                      <p:cBhvr>
                                        <p:cTn id="2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rmAutofit fontScale="90000"/>
          </a:bodyPr>
          <a:lstStyle/>
          <a:p>
            <a:r>
              <a:rPr lang="es-CO" i="1" dirty="0" smtClean="0">
                <a:solidFill>
                  <a:srgbClr val="FF0000"/>
                </a:solidFill>
                <a:latin typeface="Agency FB" pitchFamily="34" charset="0"/>
              </a:rPr>
              <a:t>¿Qué ocurrió cuando el hombre cedió al pecado?</a:t>
            </a:r>
            <a:endParaRPr lang="es-CO" i="1" dirty="0">
              <a:solidFill>
                <a:srgbClr val="FF0000"/>
              </a:solidFill>
              <a:latin typeface="Agency FB" pitchFamily="34" charset="0"/>
            </a:endParaRPr>
          </a:p>
        </p:txBody>
      </p:sp>
      <p:sp>
        <p:nvSpPr>
          <p:cNvPr id="3" name="2 Marcador de contenido"/>
          <p:cNvSpPr>
            <a:spLocks noGrp="1"/>
          </p:cNvSpPr>
          <p:nvPr>
            <p:ph idx="1"/>
          </p:nvPr>
        </p:nvSpPr>
        <p:spPr>
          <a:xfrm>
            <a:off x="457200" y="1196753"/>
            <a:ext cx="8229600" cy="1080120"/>
          </a:xfrm>
        </p:spPr>
        <p:txBody>
          <a:bodyPr>
            <a:normAutofit/>
          </a:bodyPr>
          <a:lstStyle/>
          <a:p>
            <a:pPr marL="0" indent="0" algn="ctr">
              <a:buNone/>
            </a:pPr>
            <a:r>
              <a:rPr lang="es-CO" dirty="0" smtClean="0"/>
              <a:t>Cuando el hombre cedió al pecado surgieron dos problemas:</a:t>
            </a:r>
          </a:p>
        </p:txBody>
      </p:sp>
      <p:sp>
        <p:nvSpPr>
          <p:cNvPr id="4" name="3 Rectángulo"/>
          <p:cNvSpPr/>
          <p:nvPr/>
        </p:nvSpPr>
        <p:spPr>
          <a:xfrm>
            <a:off x="155575" y="2759873"/>
            <a:ext cx="6120680" cy="1384995"/>
          </a:xfrm>
          <a:prstGeom prst="rect">
            <a:avLst/>
          </a:prstGeom>
        </p:spPr>
        <p:txBody>
          <a:bodyPr wrap="square">
            <a:spAutoFit/>
          </a:bodyPr>
          <a:lstStyle/>
          <a:p>
            <a:r>
              <a:rPr lang="es-CO" sz="3600" b="1" dirty="0">
                <a:solidFill>
                  <a:srgbClr val="FF0000"/>
                </a:solidFill>
              </a:rPr>
              <a:t>1</a:t>
            </a:r>
            <a:r>
              <a:rPr lang="es-CO" sz="2400" dirty="0"/>
              <a:t>). Quedó </a:t>
            </a:r>
            <a:r>
              <a:rPr lang="es-CO" sz="2400" i="1" u="sng" dirty="0">
                <a:solidFill>
                  <a:srgbClr val="0070C0"/>
                </a:solidFill>
              </a:rPr>
              <a:t>condenado a la muerte</a:t>
            </a:r>
            <a:r>
              <a:rPr lang="es-CO" sz="2400" dirty="0"/>
              <a:t> de la cual era imposible escapar y por más que batallara siempre  tenía que morir. </a:t>
            </a:r>
            <a:r>
              <a:rPr lang="es-CO" sz="2400" dirty="0" smtClean="0"/>
              <a:t>Y</a:t>
            </a:r>
            <a:endParaRPr lang="es-CO" sz="2400" dirty="0"/>
          </a:p>
        </p:txBody>
      </p:sp>
      <p:pic>
        <p:nvPicPr>
          <p:cNvPr id="1026" name="Picture 2" descr="http://t1.gstatic.com/images?q=tbn:ANd9GcQlDEaaAvUb7mU-6b6aktN3k5zNKrKqaLRRVID5AyrHLPAA4Mivu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561783"/>
            <a:ext cx="2346201" cy="178117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http://t0.gstatic.com/images?q=tbn:ANd9GcQgGyqnNdwFKYBC3dGM1ke0m2bJtyfn2Tz7k89KajKe6ZQUfyd1S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ministrandosanidadinterior.files.wordpress.com/2012/08/cade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520615"/>
            <a:ext cx="2267744" cy="2077492"/>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267744" y="4532999"/>
            <a:ext cx="6666681" cy="2123658"/>
          </a:xfrm>
          <a:prstGeom prst="rect">
            <a:avLst/>
          </a:prstGeom>
        </p:spPr>
        <p:txBody>
          <a:bodyPr wrap="square">
            <a:spAutoFit/>
          </a:bodyPr>
          <a:lstStyle/>
          <a:p>
            <a:pPr algn="ctr"/>
            <a:r>
              <a:rPr lang="es-CO" sz="3600" b="1" dirty="0">
                <a:solidFill>
                  <a:srgbClr val="FF0000"/>
                </a:solidFill>
              </a:rPr>
              <a:t>2</a:t>
            </a:r>
            <a:r>
              <a:rPr lang="es-CO" sz="2400" dirty="0"/>
              <a:t>).Tenía la </a:t>
            </a:r>
            <a:r>
              <a:rPr lang="es-CO" sz="2400" i="1" u="sng" dirty="0">
                <a:solidFill>
                  <a:srgbClr val="0070C0"/>
                </a:solidFill>
              </a:rPr>
              <a:t>tendencia al pecado</a:t>
            </a:r>
            <a:r>
              <a:rPr lang="es-CO" sz="2400" dirty="0"/>
              <a:t>,</a:t>
            </a:r>
            <a:r>
              <a:rPr lang="es-CO" sz="2400" b="1" baseline="30000" dirty="0"/>
              <a:t> </a:t>
            </a:r>
            <a:r>
              <a:rPr lang="es-CO" sz="2400" dirty="0"/>
              <a:t>por eso el apóstol Pablo decía:</a:t>
            </a:r>
            <a:r>
              <a:rPr lang="es-CO" sz="2400" b="1" dirty="0"/>
              <a:t> </a:t>
            </a:r>
            <a:r>
              <a:rPr lang="es-CO" sz="2400" dirty="0"/>
              <a:t>¡Miserable de mí! ¿quién me librará de este cuerpo de muerte? Porque lo que hago, no lo entiendo; pues no hago lo que quiero, sino lo que aborrezco, eso hago </a:t>
            </a:r>
            <a:r>
              <a:rPr lang="es-CO" sz="2400" dirty="0">
                <a:solidFill>
                  <a:srgbClr val="FF0000"/>
                </a:solidFill>
              </a:rPr>
              <a:t>Romanos 7:24,15. </a:t>
            </a:r>
          </a:p>
        </p:txBody>
      </p:sp>
    </p:spTree>
    <p:extLst>
      <p:ext uri="{BB962C8B-B14F-4D97-AF65-F5344CB8AC3E}">
        <p14:creationId xmlns:p14="http://schemas.microsoft.com/office/powerpoint/2010/main" val="1802498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 calcmode="lin" valueType="num">
                                      <p:cBhvr>
                                        <p:cTn id="25" dur="1000" fill="hold"/>
                                        <p:tgtEl>
                                          <p:spTgt spid="1026"/>
                                        </p:tgtEl>
                                        <p:attrNameLst>
                                          <p:attrName>ppt_w</p:attrName>
                                        </p:attrNameLst>
                                      </p:cBhvr>
                                      <p:tavLst>
                                        <p:tav tm="0">
                                          <p:val>
                                            <p:fltVal val="0"/>
                                          </p:val>
                                        </p:tav>
                                        <p:tav tm="100000">
                                          <p:val>
                                            <p:strVal val="#ppt_w"/>
                                          </p:val>
                                        </p:tav>
                                      </p:tavLst>
                                    </p:anim>
                                    <p:anim calcmode="lin" valueType="num">
                                      <p:cBhvr>
                                        <p:cTn id="26" dur="1000" fill="hold"/>
                                        <p:tgtEl>
                                          <p:spTgt spid="1026"/>
                                        </p:tgtEl>
                                        <p:attrNameLst>
                                          <p:attrName>ppt_h</p:attrName>
                                        </p:attrNameLst>
                                      </p:cBhvr>
                                      <p:tavLst>
                                        <p:tav tm="0">
                                          <p:val>
                                            <p:fltVal val="0"/>
                                          </p:val>
                                        </p:tav>
                                        <p:tav tm="100000">
                                          <p:val>
                                            <p:strVal val="#ppt_h"/>
                                          </p:val>
                                        </p:tav>
                                      </p:tavLst>
                                    </p:anim>
                                    <p:anim calcmode="lin" valueType="num">
                                      <p:cBhvr>
                                        <p:cTn id="27" dur="1000" fill="hold"/>
                                        <p:tgtEl>
                                          <p:spTgt spid="1026"/>
                                        </p:tgtEl>
                                        <p:attrNameLst>
                                          <p:attrName>style.rotation</p:attrName>
                                        </p:attrNameLst>
                                      </p:cBhvr>
                                      <p:tavLst>
                                        <p:tav tm="0">
                                          <p:val>
                                            <p:fltVal val="90"/>
                                          </p:val>
                                        </p:tav>
                                        <p:tav tm="100000">
                                          <p:val>
                                            <p:fltVal val="0"/>
                                          </p:val>
                                        </p:tav>
                                      </p:tavLst>
                                    </p:anim>
                                    <p:animEffect transition="in" filter="fade">
                                      <p:cBhvr>
                                        <p:cTn id="28" dur="1000"/>
                                        <p:tgtEl>
                                          <p:spTgt spid="102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 calcmode="lin" valueType="num">
                                      <p:cBhvr>
                                        <p:cTn id="33"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34"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35" dur="500"/>
                                        <p:tgtEl>
                                          <p:spTgt spid="4">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ntr" presetSubtype="0" fill="hold" nodeType="clickEffect">
                                  <p:stCondLst>
                                    <p:cond delay="0"/>
                                  </p:stCondLst>
                                  <p:childTnLst>
                                    <p:set>
                                      <p:cBhvr>
                                        <p:cTn id="39" dur="1" fill="hold">
                                          <p:stCondLst>
                                            <p:cond delay="0"/>
                                          </p:stCondLst>
                                        </p:cTn>
                                        <p:tgtEl>
                                          <p:spTgt spid="1030"/>
                                        </p:tgtEl>
                                        <p:attrNameLst>
                                          <p:attrName>style.visibility</p:attrName>
                                        </p:attrNameLst>
                                      </p:cBhvr>
                                      <p:to>
                                        <p:strVal val="visible"/>
                                      </p:to>
                                    </p:set>
                                    <p:animEffect transition="in" filter="wipe(down)">
                                      <p:cBhvr>
                                        <p:cTn id="40" dur="580">
                                          <p:stCondLst>
                                            <p:cond delay="0"/>
                                          </p:stCondLst>
                                        </p:cTn>
                                        <p:tgtEl>
                                          <p:spTgt spid="1030"/>
                                        </p:tgtEl>
                                      </p:cBhvr>
                                    </p:animEffect>
                                    <p:anim calcmode="lin" valueType="num">
                                      <p:cBhvr>
                                        <p:cTn id="41"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46" dur="26">
                                          <p:stCondLst>
                                            <p:cond delay="650"/>
                                          </p:stCondLst>
                                        </p:cTn>
                                        <p:tgtEl>
                                          <p:spTgt spid="1030"/>
                                        </p:tgtEl>
                                      </p:cBhvr>
                                      <p:to x="100000" y="60000"/>
                                    </p:animScale>
                                    <p:animScale>
                                      <p:cBhvr>
                                        <p:cTn id="47" dur="166" decel="50000">
                                          <p:stCondLst>
                                            <p:cond delay="676"/>
                                          </p:stCondLst>
                                        </p:cTn>
                                        <p:tgtEl>
                                          <p:spTgt spid="1030"/>
                                        </p:tgtEl>
                                      </p:cBhvr>
                                      <p:to x="100000" y="100000"/>
                                    </p:animScale>
                                    <p:animScale>
                                      <p:cBhvr>
                                        <p:cTn id="48" dur="26">
                                          <p:stCondLst>
                                            <p:cond delay="1312"/>
                                          </p:stCondLst>
                                        </p:cTn>
                                        <p:tgtEl>
                                          <p:spTgt spid="1030"/>
                                        </p:tgtEl>
                                      </p:cBhvr>
                                      <p:to x="100000" y="80000"/>
                                    </p:animScale>
                                    <p:animScale>
                                      <p:cBhvr>
                                        <p:cTn id="49" dur="166" decel="50000">
                                          <p:stCondLst>
                                            <p:cond delay="1338"/>
                                          </p:stCondLst>
                                        </p:cTn>
                                        <p:tgtEl>
                                          <p:spTgt spid="1030"/>
                                        </p:tgtEl>
                                      </p:cBhvr>
                                      <p:to x="100000" y="100000"/>
                                    </p:animScale>
                                    <p:animScale>
                                      <p:cBhvr>
                                        <p:cTn id="50" dur="26">
                                          <p:stCondLst>
                                            <p:cond delay="1642"/>
                                          </p:stCondLst>
                                        </p:cTn>
                                        <p:tgtEl>
                                          <p:spTgt spid="1030"/>
                                        </p:tgtEl>
                                      </p:cBhvr>
                                      <p:to x="100000" y="90000"/>
                                    </p:animScale>
                                    <p:animScale>
                                      <p:cBhvr>
                                        <p:cTn id="51" dur="166" decel="50000">
                                          <p:stCondLst>
                                            <p:cond delay="1668"/>
                                          </p:stCondLst>
                                        </p:cTn>
                                        <p:tgtEl>
                                          <p:spTgt spid="1030"/>
                                        </p:tgtEl>
                                      </p:cBhvr>
                                      <p:to x="100000" y="100000"/>
                                    </p:animScale>
                                    <p:animScale>
                                      <p:cBhvr>
                                        <p:cTn id="52" dur="26">
                                          <p:stCondLst>
                                            <p:cond delay="1808"/>
                                          </p:stCondLst>
                                        </p:cTn>
                                        <p:tgtEl>
                                          <p:spTgt spid="1030"/>
                                        </p:tgtEl>
                                      </p:cBhvr>
                                      <p:to x="100000" y="95000"/>
                                    </p:animScale>
                                    <p:animScale>
                                      <p:cBhvr>
                                        <p:cTn id="53" dur="166" decel="50000">
                                          <p:stCondLst>
                                            <p:cond delay="1834"/>
                                          </p:stCondLst>
                                        </p:cTn>
                                        <p:tgtEl>
                                          <p:spTgt spid="1030"/>
                                        </p:tgtEl>
                                      </p:cBhvr>
                                      <p:to x="100000" y="100000"/>
                                    </p:animScale>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nodeType="clickEffect">
                                  <p:stCondLst>
                                    <p:cond delay="0"/>
                                  </p:stCondLst>
                                  <p:childTnLst>
                                    <p:set>
                                      <p:cBhvr>
                                        <p:cTn id="57" dur="1" fill="hold">
                                          <p:stCondLst>
                                            <p:cond delay="0"/>
                                          </p:stCondLst>
                                        </p:cTn>
                                        <p:tgtEl>
                                          <p:spTgt spid="6">
                                            <p:txEl>
                                              <p:pRg st="0" end="0"/>
                                            </p:txEl>
                                          </p:spTgt>
                                        </p:tgtEl>
                                        <p:attrNameLst>
                                          <p:attrName>style.visibility</p:attrName>
                                        </p:attrNameLst>
                                      </p:cBhvr>
                                      <p:to>
                                        <p:strVal val="visible"/>
                                      </p:to>
                                    </p:set>
                                    <p:animEffect transition="in" filter="barn(inVertical)">
                                      <p:cBhvr>
                                        <p:cTn id="58"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48680"/>
            <a:ext cx="5050904" cy="5904656"/>
          </a:xfrm>
        </p:spPr>
        <p:txBody>
          <a:bodyPr>
            <a:normAutofit/>
          </a:bodyPr>
          <a:lstStyle/>
          <a:p>
            <a:pPr marL="0" indent="0" algn="ctr">
              <a:buNone/>
            </a:pPr>
            <a:r>
              <a:rPr lang="es-CO" sz="3600" dirty="0"/>
              <a:t>Note que muchas veces, y aún de rodillas prometemos no </a:t>
            </a:r>
            <a:r>
              <a:rPr lang="es-CO" sz="3600" dirty="0" smtClean="0"/>
              <a:t>volver </a:t>
            </a:r>
            <a:r>
              <a:rPr lang="es-CO" sz="3600" dirty="0"/>
              <a:t>a hacer esto o aquello, y </a:t>
            </a:r>
            <a:r>
              <a:rPr lang="es-CO" sz="3600" dirty="0" smtClean="0"/>
              <a:t>volvemos </a:t>
            </a:r>
            <a:r>
              <a:rPr lang="es-CO" sz="3600" dirty="0"/>
              <a:t>y caemos en el mismo pecado, </a:t>
            </a:r>
            <a:endParaRPr lang="es-CO" sz="3600" dirty="0" smtClean="0"/>
          </a:p>
          <a:p>
            <a:pPr marL="0" indent="0" algn="ctr">
              <a:buNone/>
            </a:pPr>
            <a:r>
              <a:rPr lang="es-CO" sz="3600" dirty="0" smtClean="0"/>
              <a:t>porque </a:t>
            </a:r>
            <a:r>
              <a:rPr lang="es-CO" sz="3600" dirty="0"/>
              <a:t>esa es </a:t>
            </a:r>
            <a:r>
              <a:rPr lang="es-CO" sz="3600" dirty="0" smtClean="0"/>
              <a:t>nuestra </a:t>
            </a:r>
            <a:r>
              <a:rPr lang="es-CO" sz="3600" dirty="0"/>
              <a:t>naturaleza heredada de nuestros padres, la tendencia al pecado</a:t>
            </a:r>
          </a:p>
        </p:txBody>
      </p:sp>
      <p:pic>
        <p:nvPicPr>
          <p:cNvPr id="1026" name="Picture 2" descr="http://t2.gstatic.com/images?q=tbn:ANd9GcQ1GtlJK-iiw3mO8sbDes8MnZV19lpO6elbLZZZYesTIP6Vmsuvs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548680"/>
            <a:ext cx="3168352" cy="29523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3.gstatic.com/images?q=tbn:ANd9GcSl4AQQis_mqiVd4fVew3FyP9V2QBKwq288ihNkYMT4gWQgmGiJA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3" y="3717032"/>
            <a:ext cx="3168352" cy="2761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955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down)">
                                      <p:cBhvr>
                                        <p:cTn id="7" dur="580">
                                          <p:stCondLst>
                                            <p:cond delay="0"/>
                                          </p:stCondLst>
                                        </p:cTn>
                                        <p:tgtEl>
                                          <p:spTgt spid="1028"/>
                                        </p:tgtEl>
                                      </p:cBhvr>
                                    </p:animEffect>
                                    <p:anim calcmode="lin" valueType="num">
                                      <p:cBhvr>
                                        <p:cTn id="8"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8"/>
                                        </p:tgtEl>
                                      </p:cBhvr>
                                      <p:to x="100000" y="60000"/>
                                    </p:animScale>
                                    <p:animScale>
                                      <p:cBhvr>
                                        <p:cTn id="14" dur="166" decel="50000">
                                          <p:stCondLst>
                                            <p:cond delay="676"/>
                                          </p:stCondLst>
                                        </p:cTn>
                                        <p:tgtEl>
                                          <p:spTgt spid="1028"/>
                                        </p:tgtEl>
                                      </p:cBhvr>
                                      <p:to x="100000" y="100000"/>
                                    </p:animScale>
                                    <p:animScale>
                                      <p:cBhvr>
                                        <p:cTn id="15" dur="26">
                                          <p:stCondLst>
                                            <p:cond delay="1312"/>
                                          </p:stCondLst>
                                        </p:cTn>
                                        <p:tgtEl>
                                          <p:spTgt spid="1028"/>
                                        </p:tgtEl>
                                      </p:cBhvr>
                                      <p:to x="100000" y="80000"/>
                                    </p:animScale>
                                    <p:animScale>
                                      <p:cBhvr>
                                        <p:cTn id="16" dur="166" decel="50000">
                                          <p:stCondLst>
                                            <p:cond delay="1338"/>
                                          </p:stCondLst>
                                        </p:cTn>
                                        <p:tgtEl>
                                          <p:spTgt spid="1028"/>
                                        </p:tgtEl>
                                      </p:cBhvr>
                                      <p:to x="100000" y="100000"/>
                                    </p:animScale>
                                    <p:animScale>
                                      <p:cBhvr>
                                        <p:cTn id="17" dur="26">
                                          <p:stCondLst>
                                            <p:cond delay="1642"/>
                                          </p:stCondLst>
                                        </p:cTn>
                                        <p:tgtEl>
                                          <p:spTgt spid="1028"/>
                                        </p:tgtEl>
                                      </p:cBhvr>
                                      <p:to x="100000" y="90000"/>
                                    </p:animScale>
                                    <p:animScale>
                                      <p:cBhvr>
                                        <p:cTn id="18" dur="166" decel="50000">
                                          <p:stCondLst>
                                            <p:cond delay="1668"/>
                                          </p:stCondLst>
                                        </p:cTn>
                                        <p:tgtEl>
                                          <p:spTgt spid="1028"/>
                                        </p:tgtEl>
                                      </p:cBhvr>
                                      <p:to x="100000" y="100000"/>
                                    </p:animScale>
                                    <p:animScale>
                                      <p:cBhvr>
                                        <p:cTn id="19" dur="26">
                                          <p:stCondLst>
                                            <p:cond delay="1808"/>
                                          </p:stCondLst>
                                        </p:cTn>
                                        <p:tgtEl>
                                          <p:spTgt spid="1028"/>
                                        </p:tgtEl>
                                      </p:cBhvr>
                                      <p:to x="100000" y="95000"/>
                                    </p:animScale>
                                    <p:animScale>
                                      <p:cBhvr>
                                        <p:cTn id="20" dur="166" decel="50000">
                                          <p:stCondLst>
                                            <p:cond delay="1834"/>
                                          </p:stCondLst>
                                        </p:cTn>
                                        <p:tgtEl>
                                          <p:spTgt spid="102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p:cTn id="2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solidFill>
                  <a:srgbClr val="FF0000"/>
                </a:solidFill>
                <a:latin typeface="Agency FB" pitchFamily="34" charset="0"/>
              </a:rPr>
              <a:t>¿Qué hizo Dios para remediar esta situación en que nos encontrábamos?</a:t>
            </a:r>
            <a:endParaRPr lang="es-CO"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1108720"/>
          </a:xfrm>
        </p:spPr>
        <p:txBody>
          <a:bodyPr>
            <a:normAutofit/>
          </a:bodyPr>
          <a:lstStyle/>
          <a:p>
            <a:pPr marL="0" indent="0" algn="ctr">
              <a:buNone/>
            </a:pPr>
            <a:r>
              <a:rPr lang="es-CO" dirty="0" smtClean="0"/>
              <a:t> </a:t>
            </a:r>
            <a:r>
              <a:rPr lang="es-CO" sz="3500" u="sng" dirty="0" smtClean="0"/>
              <a:t>Amor y justicia</a:t>
            </a:r>
            <a:endParaRPr lang="es-CO" dirty="0"/>
          </a:p>
          <a:p>
            <a:pPr marL="0" indent="0">
              <a:buNone/>
            </a:pPr>
            <a:endParaRPr lang="es-CO" dirty="0"/>
          </a:p>
          <a:p>
            <a:pPr marL="0" indent="0" algn="ctr">
              <a:buNone/>
            </a:pPr>
            <a:endParaRPr lang="es-CO" dirty="0" smtClean="0"/>
          </a:p>
        </p:txBody>
      </p:sp>
      <p:sp>
        <p:nvSpPr>
          <p:cNvPr id="4" name="3 Rectángulo"/>
          <p:cNvSpPr/>
          <p:nvPr/>
        </p:nvSpPr>
        <p:spPr>
          <a:xfrm>
            <a:off x="323528" y="2636912"/>
            <a:ext cx="4572000" cy="3970318"/>
          </a:xfrm>
          <a:prstGeom prst="rect">
            <a:avLst/>
          </a:prstGeom>
        </p:spPr>
        <p:txBody>
          <a:bodyPr>
            <a:spAutoFit/>
          </a:bodyPr>
          <a:lstStyle/>
          <a:p>
            <a:pPr algn="ctr"/>
            <a:r>
              <a:rPr lang="es-CO" sz="3600" dirty="0">
                <a:solidFill>
                  <a:srgbClr val="002060"/>
                </a:solidFill>
              </a:rPr>
              <a:t>La biblia nos dice que entre Adán y </a:t>
            </a:r>
            <a:r>
              <a:rPr lang="es-CO" sz="3600" dirty="0" smtClean="0">
                <a:solidFill>
                  <a:srgbClr val="002060"/>
                </a:solidFill>
              </a:rPr>
              <a:t>Dios </a:t>
            </a:r>
            <a:r>
              <a:rPr lang="es-CO" sz="3600" dirty="0">
                <a:solidFill>
                  <a:srgbClr val="002060"/>
                </a:solidFill>
              </a:rPr>
              <a:t>existía una estrecha amistad, pero ahora exista miedo. </a:t>
            </a:r>
            <a:endParaRPr lang="es-CO" sz="3600" dirty="0" smtClean="0">
              <a:solidFill>
                <a:srgbClr val="002060"/>
              </a:solidFill>
            </a:endParaRPr>
          </a:p>
          <a:p>
            <a:pPr algn="ctr"/>
            <a:r>
              <a:rPr lang="es-CO" sz="3600" i="1" dirty="0" smtClean="0">
                <a:solidFill>
                  <a:srgbClr val="002060"/>
                </a:solidFill>
              </a:rPr>
              <a:t>¿</a:t>
            </a:r>
            <a:r>
              <a:rPr lang="es-CO" sz="3600" i="1" dirty="0">
                <a:solidFill>
                  <a:srgbClr val="002060"/>
                </a:solidFill>
              </a:rPr>
              <a:t>Cómo pudo suceder esto?</a:t>
            </a:r>
          </a:p>
        </p:txBody>
      </p:sp>
      <p:pic>
        <p:nvPicPr>
          <p:cNvPr id="6" name="Picture 2" descr="http://t2.gstatic.com/images?q=tbn:ANd9GcTlPmBxEpiqDieqj-qTfhJMKmcJbSz3EXsyfVanLfXZX94lOH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5528" y="2636912"/>
            <a:ext cx="3888432" cy="3970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1050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Effect transition="in" filter="fade">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4860032" cy="4032448"/>
          </a:xfrm>
        </p:spPr>
        <p:txBody>
          <a:bodyPr>
            <a:normAutofit fontScale="92500" lnSpcReduction="20000"/>
          </a:bodyPr>
          <a:lstStyle/>
          <a:p>
            <a:pPr algn="ctr"/>
            <a:r>
              <a:rPr lang="es-CO" sz="3600" dirty="0">
                <a:solidFill>
                  <a:srgbClr val="FF0000"/>
                </a:solidFill>
              </a:rPr>
              <a:t>Génesis </a:t>
            </a:r>
            <a:r>
              <a:rPr lang="es-CO" sz="3600" dirty="0" smtClean="0">
                <a:solidFill>
                  <a:srgbClr val="FF0000"/>
                </a:solidFill>
              </a:rPr>
              <a:t>3:1-5</a:t>
            </a:r>
            <a:r>
              <a:rPr lang="es-CO" sz="3600" dirty="0" smtClean="0"/>
              <a:t>. </a:t>
            </a:r>
            <a:r>
              <a:rPr lang="es-CO" sz="3600" dirty="0"/>
              <a:t>Pero la serpiente era astuta, más que todos los animales del campo que Jehová Dios había hecho; la cual dijo a la mujer: ¿</a:t>
            </a:r>
            <a:r>
              <a:rPr lang="es-CO" sz="3600" i="1" dirty="0">
                <a:solidFill>
                  <a:srgbClr val="0070C0"/>
                </a:solidFill>
              </a:rPr>
              <a:t>Conque Dios os ha dicho: No comáis de todo árbol del huerto</a:t>
            </a:r>
            <a:r>
              <a:rPr lang="es-CO" sz="3600" dirty="0"/>
              <a:t>?</a:t>
            </a:r>
          </a:p>
          <a:p>
            <a:endParaRPr lang="es-CO" dirty="0"/>
          </a:p>
        </p:txBody>
      </p:sp>
      <p:pic>
        <p:nvPicPr>
          <p:cNvPr id="4098" name="Picture 2" descr="http://t2.gstatic.com/images?q=tbn:ANd9GcQRFm1YxNaIR5tRy4HOZGiJHmNBPMNISIDgC1hj04iMNlue9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76672"/>
            <a:ext cx="3888432"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4303455"/>
            <a:ext cx="8568952" cy="2554545"/>
          </a:xfrm>
          <a:prstGeom prst="rect">
            <a:avLst/>
          </a:prstGeom>
        </p:spPr>
        <p:txBody>
          <a:bodyPr wrap="square">
            <a:spAutoFit/>
          </a:bodyPr>
          <a:lstStyle/>
          <a:p>
            <a:pPr algn="ctr"/>
            <a:r>
              <a:rPr lang="es-CO" sz="3200" dirty="0"/>
              <a:t>Y la mujer respondió a la serpiente: «</a:t>
            </a:r>
            <a:r>
              <a:rPr lang="es-CO" sz="3200" i="1" dirty="0">
                <a:solidFill>
                  <a:srgbClr val="0070C0"/>
                </a:solidFill>
              </a:rPr>
              <a:t>Del fruto de los árboles del huerto podemos comer</a:t>
            </a:r>
            <a:r>
              <a:rPr lang="es-CO" sz="3200" dirty="0"/>
              <a:t>; </a:t>
            </a:r>
            <a:r>
              <a:rPr lang="es-CO" sz="3200" b="1" baseline="30000" dirty="0"/>
              <a:t>3 </a:t>
            </a:r>
            <a:r>
              <a:rPr lang="es-CO" sz="3200" i="1" dirty="0">
                <a:solidFill>
                  <a:srgbClr val="0070C0"/>
                </a:solidFill>
              </a:rPr>
              <a:t>pero del fruto del árbol que está en medio del huerto dijo Dios: No comeréis de él, ni le tocaréis, para que no muráis»</a:t>
            </a:r>
            <a:r>
              <a:rPr lang="es-CO" sz="3200" dirty="0"/>
              <a:t>.</a:t>
            </a:r>
          </a:p>
        </p:txBody>
      </p:sp>
    </p:spTree>
    <p:extLst>
      <p:ext uri="{BB962C8B-B14F-4D97-AF65-F5344CB8AC3E}">
        <p14:creationId xmlns:p14="http://schemas.microsoft.com/office/powerpoint/2010/main" val="136680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620688"/>
            <a:ext cx="5040560" cy="5505475"/>
          </a:xfrm>
        </p:spPr>
        <p:txBody>
          <a:bodyPr>
            <a:normAutofit/>
          </a:bodyPr>
          <a:lstStyle/>
          <a:p>
            <a:pPr marL="0" indent="0" algn="ctr">
              <a:buNone/>
            </a:pPr>
            <a:endParaRPr lang="es-CO" dirty="0" smtClean="0"/>
          </a:p>
          <a:p>
            <a:pPr marL="0" indent="0" algn="ctr">
              <a:buNone/>
            </a:pPr>
            <a:r>
              <a:rPr lang="es-CO" dirty="0" smtClean="0"/>
              <a:t>4 La </a:t>
            </a:r>
            <a:r>
              <a:rPr lang="es-CO" dirty="0"/>
              <a:t>serpiente dijo a la mujer: "</a:t>
            </a:r>
            <a:r>
              <a:rPr lang="es-CO" i="1" dirty="0">
                <a:solidFill>
                  <a:srgbClr val="0070C0"/>
                </a:solidFill>
              </a:rPr>
              <a:t>No es cierto que morirán</a:t>
            </a:r>
            <a:r>
              <a:rPr lang="es-CO" dirty="0"/>
              <a:t>. </a:t>
            </a:r>
            <a:r>
              <a:rPr lang="es-CO" b="1" baseline="30000" dirty="0" smtClean="0"/>
              <a:t>5 </a:t>
            </a:r>
            <a:r>
              <a:rPr lang="es-CO" dirty="0"/>
              <a:t>Es que Dios sabe muy bien que el día en que coman de él, se les abrirán a ustedes los ojos; entonces ustedes serán como dioses y conocerán lo que es bueno y lo que no lo </a:t>
            </a:r>
            <a:r>
              <a:rPr lang="es-CO" dirty="0" smtClean="0"/>
              <a:t>es»</a:t>
            </a:r>
            <a:endParaRPr lang="es-CO" dirty="0"/>
          </a:p>
        </p:txBody>
      </p:sp>
      <p:pic>
        <p:nvPicPr>
          <p:cNvPr id="4" name="Picture 2" descr="http://t2.gstatic.com/images?q=tbn:ANd9GcQRFm1YxNaIR5tRy4HOZGiJHmNBPMNISIDgC1hj04iMNlue9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5861" y="846728"/>
            <a:ext cx="3456384" cy="5102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2082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20080"/>
          </a:xfrm>
        </p:spPr>
        <p:txBody>
          <a:bodyPr/>
          <a:lstStyle/>
          <a:p>
            <a:pPr marL="0" indent="0" algn="ctr">
              <a:buNone/>
            </a:pPr>
            <a:r>
              <a:rPr lang="es-CO" sz="3600" i="1" dirty="0" smtClean="0">
                <a:solidFill>
                  <a:srgbClr val="FF0000"/>
                </a:solidFill>
              </a:rPr>
              <a:t>¿</a:t>
            </a:r>
            <a:r>
              <a:rPr lang="es-CO" sz="3600" i="1" dirty="0">
                <a:solidFill>
                  <a:srgbClr val="FF0000"/>
                </a:solidFill>
              </a:rPr>
              <a:t>Qué le estaba </a:t>
            </a:r>
            <a:r>
              <a:rPr lang="es-CO" sz="3600" i="1" dirty="0" smtClean="0">
                <a:solidFill>
                  <a:srgbClr val="FF0000"/>
                </a:solidFill>
              </a:rPr>
              <a:t>insinuando </a:t>
            </a:r>
            <a:r>
              <a:rPr lang="es-CO" sz="3600" i="1" dirty="0">
                <a:solidFill>
                  <a:srgbClr val="FF0000"/>
                </a:solidFill>
              </a:rPr>
              <a:t>Satanás a Eva</a:t>
            </a:r>
            <a:r>
              <a:rPr lang="es-CO" sz="3600" i="1" dirty="0" smtClean="0">
                <a:solidFill>
                  <a:srgbClr val="FF0000"/>
                </a:solidFill>
              </a:rPr>
              <a:t>?</a:t>
            </a:r>
            <a:endParaRPr lang="es-CO" sz="3600" i="1" dirty="0">
              <a:solidFill>
                <a:srgbClr val="FF0000"/>
              </a:solidFill>
            </a:endParaRPr>
          </a:p>
        </p:txBody>
      </p:sp>
      <p:pic>
        <p:nvPicPr>
          <p:cNvPr id="5122" name="Picture 2" descr="http://t2.gstatic.com/images?q=tbn:ANd9GcRU2MaLfLihC4bxNjz_CJzamVF-Tr6gTPkTTYtL49DjZog8cWwuo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628800"/>
            <a:ext cx="2987824" cy="295232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1628800"/>
            <a:ext cx="5544616" cy="4524315"/>
          </a:xfrm>
          <a:prstGeom prst="rect">
            <a:avLst/>
          </a:prstGeom>
        </p:spPr>
        <p:txBody>
          <a:bodyPr wrap="square">
            <a:spAutoFit/>
          </a:bodyPr>
          <a:lstStyle/>
          <a:p>
            <a:pPr algn="ctr"/>
            <a:r>
              <a:rPr lang="es-CO" sz="3200" dirty="0"/>
              <a:t>Que Dios era mentiroso, que no les estaba diciendo la verdad, que no quería que ellos se superaran, quería tenerlos sometidos bajo su dominio; por eso se había reservado ese árbol. Que si querían librarse de Él  tenían que comer de ese árbol. </a:t>
            </a:r>
          </a:p>
        </p:txBody>
      </p:sp>
      <p:sp>
        <p:nvSpPr>
          <p:cNvPr id="5" name="4 Rectángulo"/>
          <p:cNvSpPr/>
          <p:nvPr/>
        </p:nvSpPr>
        <p:spPr>
          <a:xfrm>
            <a:off x="5868144" y="4581128"/>
            <a:ext cx="2987824" cy="1815882"/>
          </a:xfrm>
          <a:prstGeom prst="rect">
            <a:avLst/>
          </a:prstGeom>
        </p:spPr>
        <p:txBody>
          <a:bodyPr wrap="square">
            <a:spAutoFit/>
          </a:bodyPr>
          <a:lstStyle/>
          <a:p>
            <a:pPr algn="ctr"/>
            <a:r>
              <a:rPr lang="es-CO" sz="2800" dirty="0">
                <a:solidFill>
                  <a:srgbClr val="FF0000"/>
                </a:solidFill>
              </a:rPr>
              <a:t>El texto nos dice que Satanás distorsionó el carácter de Dios: </a:t>
            </a:r>
          </a:p>
        </p:txBody>
      </p:sp>
    </p:spTree>
    <p:extLst>
      <p:ext uri="{BB962C8B-B14F-4D97-AF65-F5344CB8AC3E}">
        <p14:creationId xmlns:p14="http://schemas.microsoft.com/office/powerpoint/2010/main" val="265520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p:spPr>
        <p:txBody>
          <a:bodyPr>
            <a:normAutofit lnSpcReduction="10000"/>
          </a:bodyPr>
          <a:lstStyle/>
          <a:p>
            <a:pPr marL="0" indent="0" algn="ctr">
              <a:buNone/>
            </a:pPr>
            <a:r>
              <a:rPr lang="es-CO" dirty="0"/>
              <a:t> </a:t>
            </a:r>
            <a:endParaRPr lang="es-CO" sz="3500" dirty="0"/>
          </a:p>
          <a:p>
            <a:pPr marL="0" indent="0" algn="ctr">
              <a:buNone/>
            </a:pPr>
            <a:r>
              <a:rPr lang="es-CO" sz="3500" dirty="0" smtClean="0"/>
              <a:t> </a:t>
            </a:r>
            <a:r>
              <a:rPr lang="es-CO" sz="3600" dirty="0" smtClean="0"/>
              <a:t>Note que en los </a:t>
            </a:r>
            <a:r>
              <a:rPr lang="es-CO" sz="3600" dirty="0" smtClean="0">
                <a:solidFill>
                  <a:srgbClr val="FF0000"/>
                </a:solidFill>
              </a:rPr>
              <a:t>versículos 10-13</a:t>
            </a:r>
            <a:r>
              <a:rPr lang="es-CO" sz="3600" dirty="0" smtClean="0"/>
              <a:t> Adán y Eva reconocen su pecado, por tanto debían morir, porque Dios les había dicho: «</a:t>
            </a:r>
            <a:r>
              <a:rPr lang="es-CO" sz="3600" i="1" dirty="0" smtClean="0">
                <a:solidFill>
                  <a:srgbClr val="0070C0"/>
                </a:solidFill>
              </a:rPr>
              <a:t>el </a:t>
            </a:r>
            <a:r>
              <a:rPr lang="es-CO" sz="3600" i="1" dirty="0">
                <a:solidFill>
                  <a:srgbClr val="0070C0"/>
                </a:solidFill>
              </a:rPr>
              <a:t>día que de él comieres, </a:t>
            </a:r>
            <a:r>
              <a:rPr lang="es-CO" sz="3600" i="1" dirty="0" smtClean="0">
                <a:solidFill>
                  <a:srgbClr val="0070C0"/>
                </a:solidFill>
              </a:rPr>
              <a:t>morirás</a:t>
            </a:r>
            <a:r>
              <a:rPr lang="es-CO" sz="3600" dirty="0" smtClean="0"/>
              <a:t>» Pero antes de dictar la sentencia de muerte Dios les dice:</a:t>
            </a:r>
          </a:p>
          <a:p>
            <a:pPr marL="0" indent="0" algn="ctr">
              <a:buNone/>
            </a:pPr>
            <a:endParaRPr lang="es-CO" sz="3600" dirty="0">
              <a:solidFill>
                <a:srgbClr val="FF0000"/>
              </a:solidFill>
            </a:endParaRPr>
          </a:p>
          <a:p>
            <a:pPr marL="0" indent="0" algn="ctr">
              <a:buNone/>
            </a:pPr>
            <a:r>
              <a:rPr lang="es-CO" sz="3600" dirty="0" smtClean="0"/>
              <a:t>«Y </a:t>
            </a:r>
            <a:r>
              <a:rPr lang="es-CO" sz="3600" dirty="0"/>
              <a:t>pondré enemistad entre ti y la mujer, y entre tu simiente y </a:t>
            </a:r>
            <a:r>
              <a:rPr lang="es-CO" sz="3600" i="1" u="sng" dirty="0">
                <a:solidFill>
                  <a:srgbClr val="0070C0"/>
                </a:solidFill>
              </a:rPr>
              <a:t>SU </a:t>
            </a:r>
            <a:r>
              <a:rPr lang="es-CO" sz="3600" i="1" u="sng" dirty="0" smtClean="0">
                <a:solidFill>
                  <a:srgbClr val="0070C0"/>
                </a:solidFill>
              </a:rPr>
              <a:t>SIMIENTE</a:t>
            </a:r>
            <a:r>
              <a:rPr lang="es-CO" sz="3600" dirty="0"/>
              <a:t>; Él te herirá en la cabeza, y tú le herirás en el calcañar» </a:t>
            </a:r>
            <a:r>
              <a:rPr lang="es-CO" sz="3600" dirty="0">
                <a:solidFill>
                  <a:srgbClr val="FF0000"/>
                </a:solidFill>
              </a:rPr>
              <a:t>Génesis 3:15</a:t>
            </a:r>
            <a:r>
              <a:rPr lang="es-CO" sz="3600" dirty="0"/>
              <a:t>.</a:t>
            </a:r>
          </a:p>
          <a:p>
            <a:pPr marL="0" indent="0" algn="ctr">
              <a:buNone/>
            </a:pPr>
            <a:endParaRPr lang="es-CO" sz="3600" dirty="0"/>
          </a:p>
          <a:p>
            <a:pPr marL="0" indent="0" algn="ctr">
              <a:buNone/>
            </a:pPr>
            <a:endParaRPr lang="es-CO" sz="3600" dirty="0" smtClean="0">
              <a:solidFill>
                <a:srgbClr val="FF0000"/>
              </a:solidFill>
            </a:endParaRPr>
          </a:p>
          <a:p>
            <a:pPr marL="0" indent="0" algn="ctr">
              <a:buNone/>
            </a:pPr>
            <a:endParaRPr lang="es-CO" sz="3600" dirty="0" smtClean="0">
              <a:solidFill>
                <a:srgbClr val="FF0000"/>
              </a:solidFill>
            </a:endParaRPr>
          </a:p>
        </p:txBody>
      </p:sp>
    </p:spTree>
    <p:extLst>
      <p:ext uri="{BB962C8B-B14F-4D97-AF65-F5344CB8AC3E}">
        <p14:creationId xmlns:p14="http://schemas.microsoft.com/office/powerpoint/2010/main" val="164886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down)">
                                      <p:cBhvr>
                                        <p:cTn id="25" dur="580">
                                          <p:stCondLst>
                                            <p:cond delay="0"/>
                                          </p:stCondLst>
                                        </p:cTn>
                                        <p:tgtEl>
                                          <p:spTgt spid="3">
                                            <p:txEl>
                                              <p:pRg st="3" end="3"/>
                                            </p:txEl>
                                          </p:spTgt>
                                        </p:tgtEl>
                                      </p:cBhvr>
                                    </p:animEffect>
                                    <p:anim calcmode="lin" valueType="num">
                                      <p:cBhvr>
                                        <p:cTn id="2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3" end="3"/>
                                            </p:txEl>
                                          </p:spTgt>
                                        </p:tgtEl>
                                      </p:cBhvr>
                                      <p:to x="100000" y="60000"/>
                                    </p:animScale>
                                    <p:animScale>
                                      <p:cBhvr>
                                        <p:cTn id="32" dur="166" decel="50000">
                                          <p:stCondLst>
                                            <p:cond delay="676"/>
                                          </p:stCondLst>
                                        </p:cTn>
                                        <p:tgtEl>
                                          <p:spTgt spid="3">
                                            <p:txEl>
                                              <p:pRg st="3" end="3"/>
                                            </p:txEl>
                                          </p:spTgt>
                                        </p:tgtEl>
                                      </p:cBhvr>
                                      <p:to x="100000" y="100000"/>
                                    </p:animScale>
                                    <p:animScale>
                                      <p:cBhvr>
                                        <p:cTn id="33" dur="26">
                                          <p:stCondLst>
                                            <p:cond delay="1312"/>
                                          </p:stCondLst>
                                        </p:cTn>
                                        <p:tgtEl>
                                          <p:spTgt spid="3">
                                            <p:txEl>
                                              <p:pRg st="3" end="3"/>
                                            </p:txEl>
                                          </p:spTgt>
                                        </p:tgtEl>
                                      </p:cBhvr>
                                      <p:to x="100000" y="80000"/>
                                    </p:animScale>
                                    <p:animScale>
                                      <p:cBhvr>
                                        <p:cTn id="34" dur="166" decel="50000">
                                          <p:stCondLst>
                                            <p:cond delay="1338"/>
                                          </p:stCondLst>
                                        </p:cTn>
                                        <p:tgtEl>
                                          <p:spTgt spid="3">
                                            <p:txEl>
                                              <p:pRg st="3" end="3"/>
                                            </p:txEl>
                                          </p:spTgt>
                                        </p:tgtEl>
                                      </p:cBhvr>
                                      <p:to x="100000" y="100000"/>
                                    </p:animScale>
                                    <p:animScale>
                                      <p:cBhvr>
                                        <p:cTn id="35" dur="26">
                                          <p:stCondLst>
                                            <p:cond delay="1642"/>
                                          </p:stCondLst>
                                        </p:cTn>
                                        <p:tgtEl>
                                          <p:spTgt spid="3">
                                            <p:txEl>
                                              <p:pRg st="3" end="3"/>
                                            </p:txEl>
                                          </p:spTgt>
                                        </p:tgtEl>
                                      </p:cBhvr>
                                      <p:to x="100000" y="90000"/>
                                    </p:animScale>
                                    <p:animScale>
                                      <p:cBhvr>
                                        <p:cTn id="36" dur="166" decel="50000">
                                          <p:stCondLst>
                                            <p:cond delay="1668"/>
                                          </p:stCondLst>
                                        </p:cTn>
                                        <p:tgtEl>
                                          <p:spTgt spid="3">
                                            <p:txEl>
                                              <p:pRg st="3" end="3"/>
                                            </p:txEl>
                                          </p:spTgt>
                                        </p:tgtEl>
                                      </p:cBhvr>
                                      <p:to x="100000" y="100000"/>
                                    </p:animScale>
                                    <p:animScale>
                                      <p:cBhvr>
                                        <p:cTn id="37" dur="26">
                                          <p:stCondLst>
                                            <p:cond delay="1808"/>
                                          </p:stCondLst>
                                        </p:cTn>
                                        <p:tgtEl>
                                          <p:spTgt spid="3">
                                            <p:txEl>
                                              <p:pRg st="3" end="3"/>
                                            </p:txEl>
                                          </p:spTgt>
                                        </p:tgtEl>
                                      </p:cBhvr>
                                      <p:to x="100000" y="95000"/>
                                    </p:animScale>
                                    <p:animScale>
                                      <p:cBhvr>
                                        <p:cTn id="38"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20000"/>
          </a:bodyPr>
          <a:lstStyle/>
          <a:p>
            <a:pPr marL="0" indent="0" algn="ctr">
              <a:buNone/>
            </a:pPr>
            <a:r>
              <a:rPr lang="es-CO" dirty="0" smtClean="0"/>
              <a:t>Adán </a:t>
            </a:r>
            <a:r>
              <a:rPr lang="es-CO" dirty="0"/>
              <a:t>empezó a comprender la magnitud de su pérdida: de gobernante de este mundo se había convertido en esclavo de Satanás.  Sin embargo, antes de oír el pronunciamiento de su propia sentencia, fue aplicado a su alma quebrantada el bálsamo sanador de la esperanza. </a:t>
            </a:r>
            <a:r>
              <a:rPr lang="es-CO" sz="3300" i="1" dirty="0">
                <a:solidFill>
                  <a:srgbClr val="0070C0"/>
                </a:solidFill>
              </a:rPr>
              <a:t>De </a:t>
            </a:r>
            <a:r>
              <a:rPr lang="es-CO" sz="3300" i="1" dirty="0" smtClean="0">
                <a:solidFill>
                  <a:srgbClr val="0070C0"/>
                </a:solidFill>
              </a:rPr>
              <a:t>ella </a:t>
            </a:r>
            <a:r>
              <a:rPr lang="es-CO" sz="3300" i="1" dirty="0" smtClean="0"/>
              <a:t>(la mujer)</a:t>
            </a:r>
            <a:r>
              <a:rPr lang="es-CO" sz="3300" i="1" dirty="0" smtClean="0">
                <a:solidFill>
                  <a:srgbClr val="0070C0"/>
                </a:solidFill>
              </a:rPr>
              <a:t>, </a:t>
            </a:r>
            <a:r>
              <a:rPr lang="es-CO" sz="3300" i="1" dirty="0">
                <a:solidFill>
                  <a:srgbClr val="0070C0"/>
                </a:solidFill>
              </a:rPr>
              <a:t>a quien había culpado por su caída, él debía esperar su liberación.</a:t>
            </a:r>
          </a:p>
          <a:p>
            <a:pPr marL="0" indent="0" algn="ctr">
              <a:buNone/>
            </a:pPr>
            <a:r>
              <a:rPr lang="es-CO" sz="3300" dirty="0"/>
              <a:t> (Extraido del Comentario Bíblico Adventista).</a:t>
            </a:r>
          </a:p>
          <a:p>
            <a:pPr marL="0" indent="0" algn="ctr">
              <a:buNone/>
            </a:pPr>
            <a:endParaRPr lang="es-CO" dirty="0"/>
          </a:p>
          <a:p>
            <a:pPr marL="0" indent="0" algn="ctr">
              <a:buNone/>
            </a:pPr>
            <a:endParaRPr lang="es-CO" dirty="0"/>
          </a:p>
          <a:p>
            <a:pPr marL="0" indent="0" algn="ctr">
              <a:buNone/>
            </a:pPr>
            <a:r>
              <a:rPr lang="es-CO" dirty="0"/>
              <a:t>Aquí encontramos que Dios menciona cinco cosas: (</a:t>
            </a:r>
            <a:r>
              <a:rPr lang="es-CO" dirty="0">
                <a:solidFill>
                  <a:srgbClr val="FF0000"/>
                </a:solidFill>
              </a:rPr>
              <a:t>1</a:t>
            </a:r>
            <a:r>
              <a:rPr lang="es-CO" dirty="0"/>
              <a:t>), enemistad (</a:t>
            </a:r>
            <a:r>
              <a:rPr lang="es-CO" dirty="0">
                <a:solidFill>
                  <a:srgbClr val="FF0000"/>
                </a:solidFill>
              </a:rPr>
              <a:t>2</a:t>
            </a:r>
            <a:r>
              <a:rPr lang="es-CO" dirty="0"/>
              <a:t>), una mujer (</a:t>
            </a:r>
            <a:r>
              <a:rPr lang="es-CO" dirty="0">
                <a:solidFill>
                  <a:srgbClr val="FF0000"/>
                </a:solidFill>
              </a:rPr>
              <a:t>3</a:t>
            </a:r>
            <a:r>
              <a:rPr lang="es-CO" dirty="0"/>
              <a:t>), dos cimientes (</a:t>
            </a:r>
            <a:r>
              <a:rPr lang="es-CO" dirty="0">
                <a:solidFill>
                  <a:srgbClr val="FF0000"/>
                </a:solidFill>
              </a:rPr>
              <a:t>4</a:t>
            </a:r>
            <a:r>
              <a:rPr lang="es-CO" dirty="0"/>
              <a:t>), la herida en la cabeza y (</a:t>
            </a:r>
            <a:r>
              <a:rPr lang="es-CO" dirty="0">
                <a:solidFill>
                  <a:srgbClr val="FF0000"/>
                </a:solidFill>
              </a:rPr>
              <a:t>5</a:t>
            </a:r>
            <a:r>
              <a:rPr lang="es-CO" dirty="0"/>
              <a:t>), la herida en el calcañar. Vamos a estudiarlas una por una.</a:t>
            </a:r>
          </a:p>
        </p:txBody>
      </p:sp>
    </p:spTree>
    <p:extLst>
      <p:ext uri="{BB962C8B-B14F-4D97-AF65-F5344CB8AC3E}">
        <p14:creationId xmlns:p14="http://schemas.microsoft.com/office/powerpoint/2010/main" val="2310414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160240"/>
          </a:xfrm>
        </p:spPr>
        <p:txBody>
          <a:bodyPr>
            <a:normAutofit/>
          </a:bodyPr>
          <a:lstStyle/>
          <a:p>
            <a:pPr marL="0" indent="0" algn="ctr">
              <a:buNone/>
            </a:pPr>
            <a:r>
              <a:rPr lang="es-CO" dirty="0" smtClean="0"/>
              <a:t>Encontramos que antes no existía la «enemistad» esta existió como consecuencia del pecado, o sea que esta es </a:t>
            </a:r>
            <a:r>
              <a:rPr lang="es-CO" i="1" u="sng" dirty="0" smtClean="0">
                <a:solidFill>
                  <a:srgbClr val="0070C0"/>
                </a:solidFill>
              </a:rPr>
              <a:t>sobrenatural</a:t>
            </a:r>
            <a:r>
              <a:rPr lang="es-CO" dirty="0" smtClean="0"/>
              <a:t>, y es contrario al carácter de Dios </a:t>
            </a:r>
            <a:r>
              <a:rPr lang="es-CO" dirty="0" smtClean="0">
                <a:solidFill>
                  <a:srgbClr val="FF0000"/>
                </a:solidFill>
              </a:rPr>
              <a:t>(Lea Juan 17:21).</a:t>
            </a:r>
            <a:endParaRPr lang="es-CO" dirty="0"/>
          </a:p>
          <a:p>
            <a:pPr marL="0" indent="0">
              <a:buNone/>
            </a:pPr>
            <a:endParaRPr lang="es-CO" dirty="0"/>
          </a:p>
        </p:txBody>
      </p:sp>
      <p:sp>
        <p:nvSpPr>
          <p:cNvPr id="2" name="1 Rectángulo"/>
          <p:cNvSpPr/>
          <p:nvPr/>
        </p:nvSpPr>
        <p:spPr>
          <a:xfrm>
            <a:off x="323528" y="2924944"/>
            <a:ext cx="5256584" cy="3970318"/>
          </a:xfrm>
          <a:prstGeom prst="rect">
            <a:avLst/>
          </a:prstGeom>
        </p:spPr>
        <p:txBody>
          <a:bodyPr wrap="square">
            <a:spAutoFit/>
          </a:bodyPr>
          <a:lstStyle/>
          <a:p>
            <a:r>
              <a:rPr lang="es-CO" sz="2800" dirty="0"/>
              <a:t>La mujer que aparece aquí (según el Comentario Bíblico Adventista), en primer lugar representa a Eva, y en el árbol genealógico de la mujer, a María, quien fue la que dio a luz a  la </a:t>
            </a:r>
            <a:r>
              <a:rPr lang="es-CO" sz="2800" dirty="0" smtClean="0"/>
              <a:t>«Simiente</a:t>
            </a:r>
            <a:r>
              <a:rPr lang="es-CO" sz="2800" dirty="0"/>
              <a:t>», Cristo Jesús, sin la participación de un hombre, sino por obra y gracia del Espíritu Santo </a:t>
            </a:r>
            <a:r>
              <a:rPr lang="es-CO" sz="2800" dirty="0">
                <a:solidFill>
                  <a:srgbClr val="FF0000"/>
                </a:solidFill>
              </a:rPr>
              <a:t>(Lea Luc.1:34-35)</a:t>
            </a:r>
            <a:r>
              <a:rPr lang="es-CO" sz="2800" dirty="0"/>
              <a:t>. </a:t>
            </a:r>
          </a:p>
        </p:txBody>
      </p:sp>
      <p:pic>
        <p:nvPicPr>
          <p:cNvPr id="1028" name="Picture 4" descr="http://t2.gstatic.com/images?q=tbn:ANd9GcQcZ3m89O-pvmpUcLYTmmX1ldv21IsMrULe_l5m5cPUVZAhYYJiD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348880"/>
            <a:ext cx="3312368" cy="4432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300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2000"/>
                                        <p:tgtEl>
                                          <p:spTgt spid="1028"/>
                                        </p:tgtEl>
                                      </p:cBhvr>
                                    </p:animEffect>
                                    <p:anim calcmode="lin" valueType="num">
                                      <p:cBhvr>
                                        <p:cTn id="8" dur="2000" fill="hold"/>
                                        <p:tgtEl>
                                          <p:spTgt spid="1028"/>
                                        </p:tgtEl>
                                        <p:attrNameLst>
                                          <p:attrName>ppt_w</p:attrName>
                                        </p:attrNameLst>
                                      </p:cBhvr>
                                      <p:tavLst>
                                        <p:tav tm="0" fmla="#ppt_w*sin(2.5*pi*$)">
                                          <p:val>
                                            <p:fltVal val="0"/>
                                          </p:val>
                                        </p:tav>
                                        <p:tav tm="100000">
                                          <p:val>
                                            <p:fltVal val="1"/>
                                          </p:val>
                                        </p:tav>
                                      </p:tavLst>
                                    </p:anim>
                                    <p:anim calcmode="lin" valueType="num">
                                      <p:cBhvr>
                                        <p:cTn id="9" dur="2000" fill="hold"/>
                                        <p:tgtEl>
                                          <p:spTgt spid="102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marL="0" indent="0" algn="ctr">
              <a:buNone/>
            </a:pPr>
            <a:r>
              <a:rPr lang="es-CO" dirty="0" smtClean="0"/>
              <a:t>Quiero mencionar aquí la similitud que hay entre Eva y María, Eva en quien recae la promesa que de ella saldría la «Simiente», la última ves que se la menciona es cuando tenía 130 años en el nacimiento de Set </a:t>
            </a:r>
            <a:r>
              <a:rPr lang="es-CO" dirty="0" smtClean="0">
                <a:solidFill>
                  <a:srgbClr val="FF0000"/>
                </a:solidFill>
              </a:rPr>
              <a:t>(Gén.4:25)</a:t>
            </a:r>
            <a:r>
              <a:rPr lang="es-CO" dirty="0" smtClean="0"/>
              <a:t>, y a partir de ese momento le perdemos el rastro.</a:t>
            </a:r>
          </a:p>
          <a:p>
            <a:pPr marL="0" indent="0" algn="ctr">
              <a:buNone/>
            </a:pPr>
            <a:endParaRPr lang="es-CO" dirty="0"/>
          </a:p>
          <a:p>
            <a:pPr marL="0" indent="0" algn="ctr">
              <a:buNone/>
            </a:pPr>
            <a:r>
              <a:rPr lang="es-CO" dirty="0" smtClean="0"/>
              <a:t>María, en quien se cumplió la promesa del nacimiento de la «Simiente», la última vez que se la menciona es en </a:t>
            </a:r>
            <a:r>
              <a:rPr lang="es-CO" dirty="0" smtClean="0">
                <a:solidFill>
                  <a:srgbClr val="FF0000"/>
                </a:solidFill>
              </a:rPr>
              <a:t>(Hechos 1:14)</a:t>
            </a:r>
            <a:r>
              <a:rPr lang="es-CO" dirty="0" smtClean="0"/>
              <a:t>, después de que Jesús asciende al cielo, y note que se le llama «</a:t>
            </a:r>
            <a:r>
              <a:rPr lang="es-CO" i="1" dirty="0" smtClean="0">
                <a:solidFill>
                  <a:srgbClr val="0070C0"/>
                </a:solidFill>
              </a:rPr>
              <a:t>LA MADRE DE JESÚS</a:t>
            </a:r>
            <a:r>
              <a:rPr lang="es-CO" dirty="0" smtClean="0"/>
              <a:t>», cuando tenía aproximadamente 50 años, luego también se le pierde el rastro en la Biblia. </a:t>
            </a:r>
            <a:endParaRPr lang="es-CO" dirty="0"/>
          </a:p>
        </p:txBody>
      </p:sp>
    </p:spTree>
    <p:extLst>
      <p:ext uri="{BB962C8B-B14F-4D97-AF65-F5344CB8AC3E}">
        <p14:creationId xmlns:p14="http://schemas.microsoft.com/office/powerpoint/2010/main" val="3514975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7642" y="476672"/>
            <a:ext cx="5122912" cy="2952328"/>
          </a:xfrm>
        </p:spPr>
        <p:txBody>
          <a:bodyPr>
            <a:normAutofit/>
          </a:bodyPr>
          <a:lstStyle/>
          <a:p>
            <a:pPr marL="0" indent="0" algn="ctr">
              <a:buNone/>
            </a:pPr>
            <a:r>
              <a:rPr lang="es-CO" sz="3600" dirty="0" smtClean="0"/>
              <a:t>En </a:t>
            </a:r>
            <a:r>
              <a:rPr lang="es-CO" sz="3600" dirty="0"/>
              <a:t>segundo lugar la </a:t>
            </a:r>
            <a:r>
              <a:rPr lang="es-CO" sz="3600" dirty="0" smtClean="0"/>
              <a:t>mujer </a:t>
            </a:r>
            <a:r>
              <a:rPr lang="es-CO" sz="3600" dirty="0"/>
              <a:t>representa a la </a:t>
            </a:r>
            <a:r>
              <a:rPr lang="es-CO" sz="3600" dirty="0" smtClean="0"/>
              <a:t>iglesia, </a:t>
            </a:r>
            <a:r>
              <a:rPr lang="es-CO" sz="3600" dirty="0"/>
              <a:t>quien sería perseguida por el </a:t>
            </a:r>
            <a:r>
              <a:rPr lang="es-CO" sz="3600" dirty="0" smtClean="0"/>
              <a:t>Dragón. </a:t>
            </a:r>
          </a:p>
          <a:p>
            <a:pPr marL="0" indent="0" algn="ctr">
              <a:buNone/>
            </a:pPr>
            <a:r>
              <a:rPr lang="es-CO" sz="3600" dirty="0" smtClean="0">
                <a:solidFill>
                  <a:srgbClr val="FF0000"/>
                </a:solidFill>
              </a:rPr>
              <a:t>(</a:t>
            </a:r>
            <a:r>
              <a:rPr lang="es-CO" sz="3600" dirty="0">
                <a:solidFill>
                  <a:srgbClr val="FF0000"/>
                </a:solidFill>
              </a:rPr>
              <a:t>Lea Apoc.12:13-17).   </a:t>
            </a:r>
          </a:p>
        </p:txBody>
      </p:sp>
      <p:pic>
        <p:nvPicPr>
          <p:cNvPr id="2050" name="Picture 2" descr="http://t0.gstatic.com/images?q=tbn:ANd9GcRMaUwTFv3DwrJrOcIn2LHZMFJ09X8PTbgVsXYd6xP77Wl0q8S1g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8793" y="620689"/>
            <a:ext cx="3168352" cy="280831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3717032"/>
            <a:ext cx="8640960" cy="3046988"/>
          </a:xfrm>
          <a:prstGeom prst="rect">
            <a:avLst/>
          </a:prstGeom>
        </p:spPr>
        <p:txBody>
          <a:bodyPr wrap="square">
            <a:spAutoFit/>
          </a:bodyPr>
          <a:lstStyle/>
          <a:p>
            <a:pPr algn="ctr"/>
            <a:r>
              <a:rPr lang="es-CO" sz="2400" b="1" dirty="0"/>
              <a:t>En ambos casos </a:t>
            </a:r>
            <a:r>
              <a:rPr lang="es-CO" sz="2400" b="1" dirty="0" smtClean="0"/>
              <a:t>Eva </a:t>
            </a:r>
            <a:r>
              <a:rPr lang="es-CO" sz="2400" b="1" dirty="0"/>
              <a:t>es tomada como un símbolo.</a:t>
            </a:r>
          </a:p>
          <a:p>
            <a:endParaRPr lang="es-CO" sz="2400" dirty="0"/>
          </a:p>
          <a:p>
            <a:r>
              <a:rPr lang="es-CO" sz="2400" dirty="0"/>
              <a:t>1). </a:t>
            </a:r>
            <a:r>
              <a:rPr lang="es-CO" sz="2400" i="1" dirty="0">
                <a:solidFill>
                  <a:srgbClr val="0070C0"/>
                </a:solidFill>
              </a:rPr>
              <a:t>Eva como madre de la </a:t>
            </a:r>
            <a:r>
              <a:rPr lang="es-CO" sz="2400" i="1" dirty="0" smtClean="0">
                <a:solidFill>
                  <a:srgbClr val="0070C0"/>
                </a:solidFill>
              </a:rPr>
              <a:t>«Simiente</a:t>
            </a:r>
            <a:r>
              <a:rPr lang="es-CO" sz="2400" i="1" dirty="0">
                <a:solidFill>
                  <a:srgbClr val="0070C0"/>
                </a:solidFill>
              </a:rPr>
              <a:t>»</a:t>
            </a:r>
            <a:r>
              <a:rPr lang="es-CO" sz="2400" dirty="0"/>
              <a:t>, se necesitaron </a:t>
            </a:r>
            <a:r>
              <a:rPr lang="es-CO" sz="2400" dirty="0" smtClean="0"/>
              <a:t>casi cuatro </a:t>
            </a:r>
            <a:r>
              <a:rPr lang="es-CO" sz="2400" dirty="0"/>
              <a:t>mil años para su cumplimiento.</a:t>
            </a:r>
          </a:p>
          <a:p>
            <a:r>
              <a:rPr lang="es-CO" sz="2400" dirty="0"/>
              <a:t>2). </a:t>
            </a:r>
            <a:r>
              <a:rPr lang="es-CO" sz="2400" i="1" dirty="0">
                <a:solidFill>
                  <a:srgbClr val="0070C0"/>
                </a:solidFill>
              </a:rPr>
              <a:t>La mujer como símbolo de la iglesia</a:t>
            </a:r>
            <a:r>
              <a:rPr lang="es-CO" sz="2400" dirty="0"/>
              <a:t>, esta huyó al </a:t>
            </a:r>
            <a:r>
              <a:rPr lang="es-CO" sz="2400" dirty="0" smtClean="0"/>
              <a:t>desierto </a:t>
            </a:r>
            <a:r>
              <a:rPr lang="es-CO" sz="2400" dirty="0"/>
              <a:t>para que allí la sustenten por «mil </a:t>
            </a:r>
            <a:r>
              <a:rPr lang="es-CO" sz="2400" dirty="0" smtClean="0"/>
              <a:t>doscientos </a:t>
            </a:r>
            <a:r>
              <a:rPr lang="es-CO" sz="2400" dirty="0"/>
              <a:t>sesenta años», no puede ser una mujer </a:t>
            </a:r>
            <a:r>
              <a:rPr lang="es-CO" sz="2400" dirty="0" smtClean="0"/>
              <a:t>física </a:t>
            </a:r>
            <a:r>
              <a:rPr lang="es-CO" sz="2400" dirty="0"/>
              <a:t>ya que </a:t>
            </a:r>
            <a:r>
              <a:rPr lang="es-CO" sz="2400" dirty="0" smtClean="0"/>
              <a:t>ningún </a:t>
            </a:r>
            <a:r>
              <a:rPr lang="es-CO" sz="2400" dirty="0"/>
              <a:t>ser humano ha </a:t>
            </a:r>
            <a:r>
              <a:rPr lang="es-CO" sz="2400" dirty="0" smtClean="0"/>
              <a:t>vivido </a:t>
            </a:r>
            <a:r>
              <a:rPr lang="es-CO" sz="2400" dirty="0"/>
              <a:t>tanto tiempo, el </a:t>
            </a:r>
            <a:r>
              <a:rPr lang="es-CO" sz="2400" dirty="0" smtClean="0"/>
              <a:t>que más ha estado vivo </a:t>
            </a:r>
            <a:r>
              <a:rPr lang="es-CO" sz="2400" dirty="0"/>
              <a:t>es </a:t>
            </a:r>
            <a:r>
              <a:rPr lang="es-CO" sz="2400" dirty="0" smtClean="0"/>
              <a:t>Matusalén </a:t>
            </a:r>
            <a:r>
              <a:rPr lang="es-CO" sz="2400" b="1" dirty="0">
                <a:solidFill>
                  <a:srgbClr val="FF0000"/>
                </a:solidFill>
              </a:rPr>
              <a:t>(Lea </a:t>
            </a:r>
            <a:r>
              <a:rPr lang="es-CO" sz="2400" b="1" dirty="0" smtClean="0">
                <a:solidFill>
                  <a:srgbClr val="FF0000"/>
                </a:solidFill>
              </a:rPr>
              <a:t>Gén.: </a:t>
            </a:r>
            <a:r>
              <a:rPr lang="es-CO" sz="2400" b="1" dirty="0">
                <a:solidFill>
                  <a:srgbClr val="FF0000"/>
                </a:solidFill>
              </a:rPr>
              <a:t>5:27).</a:t>
            </a:r>
          </a:p>
        </p:txBody>
      </p:sp>
    </p:spTree>
    <p:extLst>
      <p:ext uri="{BB962C8B-B14F-4D97-AF65-F5344CB8AC3E}">
        <p14:creationId xmlns:p14="http://schemas.microsoft.com/office/powerpoint/2010/main" val="2882639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p:cTn id="19"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1" dur="500"/>
                                        <p:tgtEl>
                                          <p:spTgt spid="2">
                                            <p:txEl>
                                              <p:pRg st="0" end="0"/>
                                            </p:txEl>
                                          </p:spTgt>
                                        </p:tgtEl>
                                      </p:cBhvr>
                                    </p:animEffect>
                                  </p:childTnLst>
                                </p:cTn>
                              </p:par>
                              <p:par>
                                <p:cTn id="22" presetID="53" presetClass="entr" presetSubtype="16" fill="hold" nodeType="withEffect">
                                  <p:stCondLst>
                                    <p:cond delay="0"/>
                                  </p:stCondLst>
                                  <p:childTnLst>
                                    <p:set>
                                      <p:cBhvr>
                                        <p:cTn id="23" dur="1" fill="hold">
                                          <p:stCondLst>
                                            <p:cond delay="0"/>
                                          </p:stCondLst>
                                        </p:cTn>
                                        <p:tgtEl>
                                          <p:spTgt spid="2">
                                            <p:txEl>
                                              <p:pRg st="2" end="2"/>
                                            </p:txEl>
                                          </p:spTgt>
                                        </p:tgtEl>
                                        <p:attrNameLst>
                                          <p:attrName>style.visibility</p:attrName>
                                        </p:attrNameLst>
                                      </p:cBhvr>
                                      <p:to>
                                        <p:strVal val="visible"/>
                                      </p:to>
                                    </p:set>
                                    <p:anim calcmode="lin" valueType="num">
                                      <p:cBhvr>
                                        <p:cTn id="24"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2">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546848" cy="5865515"/>
          </a:xfrm>
        </p:spPr>
        <p:txBody>
          <a:bodyPr>
            <a:normAutofit/>
          </a:bodyPr>
          <a:lstStyle/>
          <a:p>
            <a:pPr marL="0" indent="0" algn="ctr">
              <a:buNone/>
            </a:pPr>
            <a:r>
              <a:rPr lang="es-CO" sz="3600" dirty="0" smtClean="0"/>
              <a:t>Las dos «Simientes» representan a los desobedientes y a los obedientes de Dios que </a:t>
            </a:r>
            <a:r>
              <a:rPr lang="es-CO" sz="3600" dirty="0" smtClean="0">
                <a:solidFill>
                  <a:srgbClr val="FF0000"/>
                </a:solidFill>
              </a:rPr>
              <a:t>Génesis 6:2</a:t>
            </a:r>
            <a:r>
              <a:rPr lang="es-CO" sz="3600" dirty="0" smtClean="0"/>
              <a:t> llama: «</a:t>
            </a:r>
            <a:r>
              <a:rPr lang="es-CO" sz="3600" i="1" dirty="0" smtClean="0">
                <a:solidFill>
                  <a:srgbClr val="0070C0"/>
                </a:solidFill>
              </a:rPr>
              <a:t>hijos de Dios e hijas de los hombres</a:t>
            </a:r>
            <a:r>
              <a:rPr lang="es-CO" sz="3600" dirty="0" smtClean="0"/>
              <a:t>» o también son llamados: «</a:t>
            </a:r>
            <a:r>
              <a:rPr lang="es-CO" sz="3600" i="1" dirty="0" smtClean="0">
                <a:solidFill>
                  <a:srgbClr val="0070C0"/>
                </a:solidFill>
              </a:rPr>
              <a:t>trigo y cizaña</a:t>
            </a:r>
            <a:r>
              <a:rPr lang="es-CO" sz="3600" dirty="0" smtClean="0"/>
              <a:t>»</a:t>
            </a:r>
          </a:p>
          <a:p>
            <a:pPr marL="0" indent="0" algn="ctr">
              <a:buNone/>
            </a:pPr>
            <a:r>
              <a:rPr lang="es-CO" sz="3600" dirty="0" smtClean="0"/>
              <a:t> </a:t>
            </a:r>
            <a:r>
              <a:rPr lang="es-CO" sz="3600" dirty="0" smtClean="0">
                <a:solidFill>
                  <a:srgbClr val="FF0000"/>
                </a:solidFill>
              </a:rPr>
              <a:t>(Lea Mat.13:37-38).</a:t>
            </a:r>
          </a:p>
        </p:txBody>
      </p:sp>
      <p:pic>
        <p:nvPicPr>
          <p:cNvPr id="1026" name="Picture 2" descr="http://t0.gstatic.com/images?q=tbn:ANd9GcTFwTAfzMobKnKTafwTCR2rBIgp4c-F_8SG0_vjdhkb-Wi9M6nK2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88640"/>
            <a:ext cx="3600400" cy="26642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2.gstatic.com/images?q=tbn:ANd9GcRm_x62BC03fSyCK2qXZDNfOXRSqy09jUG81jxS1le1QJzbXmbd9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2923989"/>
            <a:ext cx="3168352" cy="216119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932040" y="5301208"/>
            <a:ext cx="4032448" cy="1323439"/>
          </a:xfrm>
          <a:prstGeom prst="rect">
            <a:avLst/>
          </a:prstGeom>
        </p:spPr>
        <p:txBody>
          <a:bodyPr wrap="square">
            <a:spAutoFit/>
          </a:bodyPr>
          <a:lstStyle/>
          <a:p>
            <a:pPr algn="ctr"/>
            <a:r>
              <a:rPr lang="es-CO" sz="2000" b="1" dirty="0" smtClean="0">
                <a:solidFill>
                  <a:srgbClr val="FF0000"/>
                </a:solidFill>
              </a:rPr>
              <a:t>El trigo y la cizaña son parecidas; Para </a:t>
            </a:r>
            <a:r>
              <a:rPr lang="es-CO" sz="2000" b="1" dirty="0">
                <a:solidFill>
                  <a:srgbClr val="FF0000"/>
                </a:solidFill>
              </a:rPr>
              <a:t>saber quién tiene la verdad, </a:t>
            </a:r>
            <a:r>
              <a:rPr lang="es-CO" sz="2000" b="1" dirty="0" smtClean="0">
                <a:solidFill>
                  <a:srgbClr val="FF0000"/>
                </a:solidFill>
              </a:rPr>
              <a:t>¿Qué tememos que hacer? debemos </a:t>
            </a:r>
            <a:r>
              <a:rPr lang="es-CO" sz="2000" b="1" dirty="0">
                <a:solidFill>
                  <a:srgbClr val="FF0000"/>
                </a:solidFill>
              </a:rPr>
              <a:t>escudriñar las Escrituras. </a:t>
            </a:r>
          </a:p>
        </p:txBody>
      </p:sp>
    </p:spTree>
    <p:extLst>
      <p:ext uri="{BB962C8B-B14F-4D97-AF65-F5344CB8AC3E}">
        <p14:creationId xmlns:p14="http://schemas.microsoft.com/office/powerpoint/2010/main" val="248896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 calcmode="lin" valueType="num">
                                      <p:cBhvr>
                                        <p:cTn id="14" dur="500" fill="hold"/>
                                        <p:tgtEl>
                                          <p:spTgt spid="1028"/>
                                        </p:tgtEl>
                                        <p:attrNameLst>
                                          <p:attrName>ppt_w</p:attrName>
                                        </p:attrNameLst>
                                      </p:cBhvr>
                                      <p:tavLst>
                                        <p:tav tm="0">
                                          <p:val>
                                            <p:fltVal val="0"/>
                                          </p:val>
                                        </p:tav>
                                        <p:tav tm="100000">
                                          <p:val>
                                            <p:strVal val="#ppt_w"/>
                                          </p:val>
                                        </p:tav>
                                      </p:tavLst>
                                    </p:anim>
                                    <p:anim calcmode="lin" valueType="num">
                                      <p:cBhvr>
                                        <p:cTn id="15" dur="500" fill="hold"/>
                                        <p:tgtEl>
                                          <p:spTgt spid="1028"/>
                                        </p:tgtEl>
                                        <p:attrNameLst>
                                          <p:attrName>ppt_h</p:attrName>
                                        </p:attrNameLst>
                                      </p:cBhvr>
                                      <p:tavLst>
                                        <p:tav tm="0">
                                          <p:val>
                                            <p:fltVal val="0"/>
                                          </p:val>
                                        </p:tav>
                                        <p:tav tm="100000">
                                          <p:val>
                                            <p:strVal val="#ppt_h"/>
                                          </p:val>
                                        </p:tav>
                                      </p:tavLst>
                                    </p:anim>
                                    <p:animEffect transition="in" filter="fade">
                                      <p:cBhvr>
                                        <p:cTn id="16" dur="500"/>
                                        <p:tgtEl>
                                          <p:spTgt spid="102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4139952" cy="6192688"/>
          </a:xfrm>
        </p:spPr>
        <p:txBody>
          <a:bodyPr>
            <a:normAutofit fontScale="92500"/>
          </a:bodyPr>
          <a:lstStyle/>
          <a:p>
            <a:pPr marL="0" indent="0" algn="ctr">
              <a:buNone/>
            </a:pPr>
            <a:r>
              <a:rPr lang="es-CO" dirty="0"/>
              <a:t>Te herirá en la «cabeza»: representa la herida mortal que recibiría Satanás  cuando Cristo lo </a:t>
            </a:r>
            <a:r>
              <a:rPr lang="es-CO" dirty="0" smtClean="0"/>
              <a:t>vencería </a:t>
            </a:r>
            <a:r>
              <a:rPr lang="es-CO" dirty="0"/>
              <a:t>en la luche que librarían los dos en la cruz del calvario, pero yendo más allá, representa la destrucción final con la que será destruido Satanás en el lago de fuego </a:t>
            </a:r>
            <a:endParaRPr lang="es-CO" dirty="0" smtClean="0"/>
          </a:p>
          <a:p>
            <a:pPr marL="0" indent="0" algn="ctr">
              <a:buNone/>
            </a:pPr>
            <a:r>
              <a:rPr lang="es-CO" dirty="0" smtClean="0">
                <a:solidFill>
                  <a:srgbClr val="FF0000"/>
                </a:solidFill>
              </a:rPr>
              <a:t>(</a:t>
            </a:r>
            <a:r>
              <a:rPr lang="es-CO" dirty="0">
                <a:solidFill>
                  <a:srgbClr val="FF0000"/>
                </a:solidFill>
              </a:rPr>
              <a:t>Lea Apoc. </a:t>
            </a:r>
            <a:r>
              <a:rPr lang="es-CO" dirty="0" smtClean="0">
                <a:solidFill>
                  <a:srgbClr val="FF0000"/>
                </a:solidFill>
              </a:rPr>
              <a:t>20:10). </a:t>
            </a:r>
            <a:endParaRPr lang="es-CO" dirty="0">
              <a:solidFill>
                <a:srgbClr val="FF0000"/>
              </a:solidFill>
            </a:endParaRPr>
          </a:p>
        </p:txBody>
      </p:sp>
      <p:pic>
        <p:nvPicPr>
          <p:cNvPr id="4" name="Picture 2" descr="http://t0.gstatic.com/images?q=tbn:ANd9GcQ3K4bBfscRh6vu7spdwlPv9Z7svrlOJZiQaW-PPExgrD11UsMy7f-NBZ5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276872"/>
            <a:ext cx="4392488" cy="230425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t1.gstatic.com/images?q=tbn:ANd9GcSwnzQB8onxjh254lShLmd7tHDNBGm9jIr52tgBrfKe37m6Qu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1228" y="74855"/>
            <a:ext cx="2286000" cy="200025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248472" y="4941168"/>
            <a:ext cx="4572000" cy="1569660"/>
          </a:xfrm>
          <a:prstGeom prst="rect">
            <a:avLst/>
          </a:prstGeom>
        </p:spPr>
        <p:txBody>
          <a:bodyPr>
            <a:spAutoFit/>
          </a:bodyPr>
          <a:lstStyle/>
          <a:p>
            <a:pPr algn="ctr"/>
            <a:r>
              <a:rPr lang="es-CO" sz="2400" b="1" dirty="0">
                <a:solidFill>
                  <a:srgbClr val="FF0000"/>
                </a:solidFill>
              </a:rPr>
              <a:t>Cristo al morir en la </a:t>
            </a:r>
            <a:r>
              <a:rPr lang="es-CO" sz="2400" b="1" dirty="0" smtClean="0">
                <a:solidFill>
                  <a:srgbClr val="FF0000"/>
                </a:solidFill>
              </a:rPr>
              <a:t>cruz </a:t>
            </a:r>
            <a:r>
              <a:rPr lang="es-CO" sz="2400" b="1" dirty="0">
                <a:solidFill>
                  <a:srgbClr val="FF0000"/>
                </a:solidFill>
              </a:rPr>
              <a:t>en nuestro lugar, hizo justicia cumpliendo la Ley, y a la vez mostró su amor por nosotros.</a:t>
            </a:r>
          </a:p>
        </p:txBody>
      </p:sp>
    </p:spTree>
    <p:extLst>
      <p:ext uri="{BB962C8B-B14F-4D97-AF65-F5344CB8AC3E}">
        <p14:creationId xmlns:p14="http://schemas.microsoft.com/office/powerpoint/2010/main" val="3127746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688632" cy="6120680"/>
          </a:xfrm>
        </p:spPr>
        <p:txBody>
          <a:bodyPr>
            <a:normAutofit fontScale="92500" lnSpcReduction="20000"/>
          </a:bodyPr>
          <a:lstStyle/>
          <a:p>
            <a:pPr marL="0" indent="0" algn="ctr">
              <a:buNone/>
            </a:pPr>
            <a:r>
              <a:rPr lang="es-CO" dirty="0" smtClean="0"/>
              <a:t>Y </a:t>
            </a:r>
            <a:r>
              <a:rPr lang="es-CO" dirty="0"/>
              <a:t>tú le </a:t>
            </a:r>
            <a:r>
              <a:rPr lang="es-CO" dirty="0" smtClean="0"/>
              <a:t>«herirás </a:t>
            </a:r>
            <a:r>
              <a:rPr lang="es-CO" dirty="0"/>
              <a:t>en el </a:t>
            </a:r>
            <a:r>
              <a:rPr lang="es-CO" dirty="0" smtClean="0"/>
              <a:t>calcañar» esto representa los sufrimientos a los que Satanás sometió a Jesús aún desde su niñez  cuando nació en un pesebre y tubo que huir a Egipto para salvar su vida </a:t>
            </a:r>
          </a:p>
          <a:p>
            <a:pPr marL="0" indent="0" algn="ctr">
              <a:buNone/>
            </a:pPr>
            <a:r>
              <a:rPr lang="es-CO" dirty="0" smtClean="0">
                <a:solidFill>
                  <a:srgbClr val="FF0000"/>
                </a:solidFill>
              </a:rPr>
              <a:t>(Lea Mat.2:13-15).</a:t>
            </a:r>
          </a:p>
          <a:p>
            <a:pPr marL="0" indent="0">
              <a:buNone/>
            </a:pPr>
            <a:endParaRPr lang="es-CO" dirty="0"/>
          </a:p>
          <a:p>
            <a:pPr marL="0" indent="0" algn="ctr">
              <a:buNone/>
            </a:pPr>
            <a:r>
              <a:rPr lang="es-CO" dirty="0"/>
              <a:t>Y</a:t>
            </a:r>
            <a:r>
              <a:rPr lang="es-CO" dirty="0" smtClean="0"/>
              <a:t> durante su vida fue mal entendido, padeció hambre,  tubo sed, cansancio, fue traicionado por uno de sus amigos, abandonado  por sus discípulos y finalmente tomado preso, calumniado y crucificado.  </a:t>
            </a:r>
            <a:endParaRPr lang="es-CO" dirty="0"/>
          </a:p>
        </p:txBody>
      </p:sp>
      <p:pic>
        <p:nvPicPr>
          <p:cNvPr id="3074" name="Picture 2" descr="http://t0.gstatic.com/images?q=tbn:ANd9GcQO7suHwd1nDfN-oEVvP9aIfuchZW3q82pN_s5cKbCbRwl6lOTdd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052736"/>
            <a:ext cx="2800350"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5590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wipe(down)">
                                      <p:cBhvr>
                                        <p:cTn id="14" dur="580">
                                          <p:stCondLst>
                                            <p:cond delay="0"/>
                                          </p:stCondLst>
                                        </p:cTn>
                                        <p:tgtEl>
                                          <p:spTgt spid="3">
                                            <p:txEl>
                                              <p:pRg st="3" end="3"/>
                                            </p:txEl>
                                          </p:spTgt>
                                        </p:tgtEl>
                                      </p:cBhvr>
                                    </p:animEffect>
                                    <p:anim calcmode="lin" valueType="num">
                                      <p:cBhvr>
                                        <p:cTn id="15"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3" end="3"/>
                                            </p:txEl>
                                          </p:spTgt>
                                        </p:tgtEl>
                                      </p:cBhvr>
                                      <p:to x="100000" y="60000"/>
                                    </p:animScale>
                                    <p:animScale>
                                      <p:cBhvr>
                                        <p:cTn id="21" dur="166" decel="50000">
                                          <p:stCondLst>
                                            <p:cond delay="676"/>
                                          </p:stCondLst>
                                        </p:cTn>
                                        <p:tgtEl>
                                          <p:spTgt spid="3">
                                            <p:txEl>
                                              <p:pRg st="3" end="3"/>
                                            </p:txEl>
                                          </p:spTgt>
                                        </p:tgtEl>
                                      </p:cBhvr>
                                      <p:to x="100000" y="100000"/>
                                    </p:animScale>
                                    <p:animScale>
                                      <p:cBhvr>
                                        <p:cTn id="22" dur="26">
                                          <p:stCondLst>
                                            <p:cond delay="1312"/>
                                          </p:stCondLst>
                                        </p:cTn>
                                        <p:tgtEl>
                                          <p:spTgt spid="3">
                                            <p:txEl>
                                              <p:pRg st="3" end="3"/>
                                            </p:txEl>
                                          </p:spTgt>
                                        </p:tgtEl>
                                      </p:cBhvr>
                                      <p:to x="100000" y="80000"/>
                                    </p:animScale>
                                    <p:animScale>
                                      <p:cBhvr>
                                        <p:cTn id="23" dur="166" decel="50000">
                                          <p:stCondLst>
                                            <p:cond delay="1338"/>
                                          </p:stCondLst>
                                        </p:cTn>
                                        <p:tgtEl>
                                          <p:spTgt spid="3">
                                            <p:txEl>
                                              <p:pRg st="3" end="3"/>
                                            </p:txEl>
                                          </p:spTgt>
                                        </p:tgtEl>
                                      </p:cBhvr>
                                      <p:to x="100000" y="100000"/>
                                    </p:animScale>
                                    <p:animScale>
                                      <p:cBhvr>
                                        <p:cTn id="24" dur="26">
                                          <p:stCondLst>
                                            <p:cond delay="1642"/>
                                          </p:stCondLst>
                                        </p:cTn>
                                        <p:tgtEl>
                                          <p:spTgt spid="3">
                                            <p:txEl>
                                              <p:pRg st="3" end="3"/>
                                            </p:txEl>
                                          </p:spTgt>
                                        </p:tgtEl>
                                      </p:cBhvr>
                                      <p:to x="100000" y="90000"/>
                                    </p:animScale>
                                    <p:animScale>
                                      <p:cBhvr>
                                        <p:cTn id="25" dur="166" decel="50000">
                                          <p:stCondLst>
                                            <p:cond delay="1668"/>
                                          </p:stCondLst>
                                        </p:cTn>
                                        <p:tgtEl>
                                          <p:spTgt spid="3">
                                            <p:txEl>
                                              <p:pRg st="3" end="3"/>
                                            </p:txEl>
                                          </p:spTgt>
                                        </p:tgtEl>
                                      </p:cBhvr>
                                      <p:to x="100000" y="100000"/>
                                    </p:animScale>
                                    <p:animScale>
                                      <p:cBhvr>
                                        <p:cTn id="26" dur="26">
                                          <p:stCondLst>
                                            <p:cond delay="1808"/>
                                          </p:stCondLst>
                                        </p:cTn>
                                        <p:tgtEl>
                                          <p:spTgt spid="3">
                                            <p:txEl>
                                              <p:pRg st="3" end="3"/>
                                            </p:txEl>
                                          </p:spTgt>
                                        </p:tgtEl>
                                      </p:cBhvr>
                                      <p:to x="100000" y="95000"/>
                                    </p:animScale>
                                    <p:animScale>
                                      <p:cBhvr>
                                        <p:cTn id="27"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4546848" cy="5433467"/>
          </a:xfrm>
        </p:spPr>
        <p:txBody>
          <a:bodyPr/>
          <a:lstStyle/>
          <a:p>
            <a:pPr marL="0" indent="0" algn="ctr">
              <a:buNone/>
            </a:pPr>
            <a:r>
              <a:rPr lang="es-CO" dirty="0"/>
              <a:t>Note que estas palabras Dios se las dijo a Satanás con las cuales le dijo que </a:t>
            </a:r>
            <a:r>
              <a:rPr lang="es-CO" dirty="0" smtClean="0"/>
              <a:t>finalmente </a:t>
            </a:r>
            <a:r>
              <a:rPr lang="es-CO" dirty="0"/>
              <a:t>él sería </a:t>
            </a:r>
            <a:r>
              <a:rPr lang="es-CO" dirty="0" smtClean="0"/>
              <a:t>derrotado, </a:t>
            </a:r>
            <a:r>
              <a:rPr lang="es-CO" dirty="0"/>
              <a:t>mientras que la </a:t>
            </a:r>
            <a:r>
              <a:rPr lang="es-CO" dirty="0" smtClean="0"/>
              <a:t>«</a:t>
            </a:r>
            <a:r>
              <a:rPr lang="es-CO" i="1" dirty="0">
                <a:solidFill>
                  <a:srgbClr val="0070C0"/>
                </a:solidFill>
              </a:rPr>
              <a:t>S</a:t>
            </a:r>
            <a:r>
              <a:rPr lang="es-CO" i="1" dirty="0" smtClean="0">
                <a:solidFill>
                  <a:srgbClr val="0070C0"/>
                </a:solidFill>
              </a:rPr>
              <a:t>imiente </a:t>
            </a:r>
            <a:r>
              <a:rPr lang="es-CO" i="1" dirty="0">
                <a:solidFill>
                  <a:srgbClr val="0070C0"/>
                </a:solidFill>
              </a:rPr>
              <a:t>de la mujer</a:t>
            </a:r>
            <a:r>
              <a:rPr lang="es-CO" dirty="0"/>
              <a:t>» y la mujer misma o sea la iglesia, </a:t>
            </a:r>
            <a:r>
              <a:rPr lang="es-CO" dirty="0" smtClean="0"/>
              <a:t>de la cual forman parte usted y yo, saldrían </a:t>
            </a:r>
            <a:r>
              <a:rPr lang="es-CO" dirty="0"/>
              <a:t>triunfantes en la batalla. </a:t>
            </a:r>
          </a:p>
          <a:p>
            <a:endParaRPr lang="es-CO" dirty="0"/>
          </a:p>
        </p:txBody>
      </p:sp>
      <p:pic>
        <p:nvPicPr>
          <p:cNvPr id="4098" name="Picture 2" descr="http://t0.gstatic.com/images?q=tbn:ANd9GcTpMYPoBAQtnSMbrqpycmpMSas7l9zbeje8E1qM3G7xWNqh7AHkb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692696"/>
            <a:ext cx="3312368"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87210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232248"/>
          </a:xfrm>
        </p:spPr>
        <p:txBody>
          <a:bodyPr>
            <a:normAutofit/>
          </a:bodyPr>
          <a:lstStyle/>
          <a:p>
            <a:pPr marL="0" indent="0" algn="ctr">
              <a:buNone/>
            </a:pPr>
            <a:r>
              <a:rPr lang="es-CO" dirty="0" smtClean="0"/>
              <a:t>Es alentador saber que Dios, a pesar de que nosotros le hemos fallado muchas veces, Él no nos ha dejado solos, le dice a Satanás: «</a:t>
            </a:r>
            <a:r>
              <a:rPr lang="es-CO" i="1" dirty="0" smtClean="0">
                <a:solidFill>
                  <a:srgbClr val="0070C0"/>
                </a:solidFill>
              </a:rPr>
              <a:t>Yo los voy a rescatar</a:t>
            </a:r>
            <a:r>
              <a:rPr lang="es-CO" dirty="0" smtClean="0"/>
              <a:t>».</a:t>
            </a:r>
          </a:p>
        </p:txBody>
      </p:sp>
      <p:pic>
        <p:nvPicPr>
          <p:cNvPr id="5122" name="Picture 2" descr="http://t0.gstatic.com/images?q=tbn:ANd9GcQg0yPmV81SMVBq2qwdCf4WpIFSKcswDw0nJLyrmEY7cAaggz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690335"/>
            <a:ext cx="2238375" cy="300056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3269" y="2690336"/>
            <a:ext cx="4572000" cy="3539430"/>
          </a:xfrm>
          <a:prstGeom prst="rect">
            <a:avLst/>
          </a:prstGeom>
        </p:spPr>
        <p:txBody>
          <a:bodyPr>
            <a:spAutoFit/>
          </a:bodyPr>
          <a:lstStyle/>
          <a:p>
            <a:r>
              <a:rPr lang="es-CO" sz="2800" dirty="0"/>
              <a:t>Pablo entendió muy bien las Palabras de Dios, por que después de decir :</a:t>
            </a:r>
            <a:r>
              <a:rPr lang="es-CO" sz="2800" b="1" dirty="0"/>
              <a:t> </a:t>
            </a:r>
            <a:r>
              <a:rPr lang="es-CO" sz="2800" dirty="0"/>
              <a:t>¡Miserable de mí! ¿quién me librará de este cuerpo de muerte? Dice con gozo: «</a:t>
            </a:r>
            <a:r>
              <a:rPr lang="es-CO" sz="2800" i="1" dirty="0">
                <a:solidFill>
                  <a:srgbClr val="0070C0"/>
                </a:solidFill>
              </a:rPr>
              <a:t>Gracias doy a Dios por Jesucristo nuestro Señor</a:t>
            </a:r>
            <a:r>
              <a:rPr lang="es-CO" sz="2800" dirty="0"/>
              <a:t>» </a:t>
            </a:r>
            <a:r>
              <a:rPr lang="es-CO" sz="2800" dirty="0">
                <a:solidFill>
                  <a:srgbClr val="FF0000"/>
                </a:solidFill>
              </a:rPr>
              <a:t>(Rom.7:25).</a:t>
            </a:r>
          </a:p>
        </p:txBody>
      </p:sp>
      <p:sp>
        <p:nvSpPr>
          <p:cNvPr id="5" name="4 Rectángulo"/>
          <p:cNvSpPr/>
          <p:nvPr/>
        </p:nvSpPr>
        <p:spPr>
          <a:xfrm>
            <a:off x="6738367" y="2690336"/>
            <a:ext cx="2332715" cy="3785652"/>
          </a:xfrm>
          <a:prstGeom prst="rect">
            <a:avLst/>
          </a:prstGeom>
        </p:spPr>
        <p:txBody>
          <a:bodyPr wrap="square">
            <a:spAutoFit/>
          </a:bodyPr>
          <a:lstStyle/>
          <a:p>
            <a:pPr algn="ctr"/>
            <a:r>
              <a:rPr lang="es-CO" sz="2400" b="1" dirty="0" smtClean="0">
                <a:solidFill>
                  <a:srgbClr val="FF0000"/>
                </a:solidFill>
              </a:rPr>
              <a:t>No </a:t>
            </a:r>
            <a:r>
              <a:rPr lang="es-CO" sz="2400" b="1" dirty="0">
                <a:solidFill>
                  <a:srgbClr val="FF0000"/>
                </a:solidFill>
              </a:rPr>
              <a:t>importa lo que tu hayas hecho, Dios </a:t>
            </a:r>
            <a:r>
              <a:rPr lang="es-CO" sz="2400" b="1" dirty="0" smtClean="0">
                <a:solidFill>
                  <a:srgbClr val="FF0000"/>
                </a:solidFill>
              </a:rPr>
              <a:t>quiere </a:t>
            </a:r>
            <a:r>
              <a:rPr lang="es-CO" sz="2400" b="1" dirty="0">
                <a:solidFill>
                  <a:srgbClr val="FF0000"/>
                </a:solidFill>
              </a:rPr>
              <a:t>salvarte, puedes decir lo </a:t>
            </a:r>
            <a:r>
              <a:rPr lang="es-CO" sz="2400" b="1" dirty="0" smtClean="0">
                <a:solidFill>
                  <a:srgbClr val="FF0000"/>
                </a:solidFill>
              </a:rPr>
              <a:t>mismo que </a:t>
            </a:r>
            <a:r>
              <a:rPr lang="es-CO" sz="2400" b="1" dirty="0">
                <a:solidFill>
                  <a:srgbClr val="FF0000"/>
                </a:solidFill>
              </a:rPr>
              <a:t>dijo Pablo: </a:t>
            </a:r>
            <a:r>
              <a:rPr lang="es-CO" sz="2400" b="1" dirty="0" smtClean="0">
                <a:solidFill>
                  <a:srgbClr val="0070C0"/>
                </a:solidFill>
              </a:rPr>
              <a:t>«</a:t>
            </a:r>
            <a:r>
              <a:rPr lang="es-CO" sz="2400" b="1" i="1" dirty="0" smtClean="0">
                <a:solidFill>
                  <a:srgbClr val="0070C0"/>
                </a:solidFill>
              </a:rPr>
              <a:t>Gracias </a:t>
            </a:r>
            <a:r>
              <a:rPr lang="es-CO" sz="2400" b="1" i="1" dirty="0">
                <a:solidFill>
                  <a:srgbClr val="0070C0"/>
                </a:solidFill>
              </a:rPr>
              <a:t>doy a Dios por Jesucristo nuestro </a:t>
            </a:r>
            <a:r>
              <a:rPr lang="es-CO" sz="2400" b="1" i="1" dirty="0" smtClean="0">
                <a:solidFill>
                  <a:srgbClr val="0070C0"/>
                </a:solidFill>
              </a:rPr>
              <a:t>Señor».</a:t>
            </a:r>
            <a:endParaRPr lang="es-CO" sz="2400" b="1" i="1" dirty="0">
              <a:solidFill>
                <a:srgbClr val="0070C0"/>
              </a:solidFill>
            </a:endParaRPr>
          </a:p>
        </p:txBody>
      </p:sp>
    </p:spTree>
    <p:extLst>
      <p:ext uri="{BB962C8B-B14F-4D97-AF65-F5344CB8AC3E}">
        <p14:creationId xmlns:p14="http://schemas.microsoft.com/office/powerpoint/2010/main" val="2830873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rmAutofit fontScale="90000"/>
          </a:bodyPr>
          <a:lstStyle/>
          <a:p>
            <a:r>
              <a:rPr lang="es-CO" b="1" i="1" dirty="0" smtClean="0">
                <a:solidFill>
                  <a:srgbClr val="FF0000"/>
                </a:solidFill>
                <a:latin typeface="Agency FB" pitchFamily="34" charset="0"/>
              </a:rPr>
              <a:t>¿Dónde está la raíz del conflicto?</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251520" y="1196752"/>
            <a:ext cx="8640960" cy="5472608"/>
          </a:xfrm>
        </p:spPr>
        <p:txBody>
          <a:bodyPr>
            <a:normAutofit fontScale="77500" lnSpcReduction="20000"/>
          </a:bodyPr>
          <a:lstStyle/>
          <a:p>
            <a:pPr marL="0" indent="0" algn="ctr">
              <a:buNone/>
            </a:pPr>
            <a:r>
              <a:rPr lang="es-CO" b="1" dirty="0" smtClean="0"/>
              <a:t> Como hemos visto, la raíz del conflicto esta en la mente, en las decisiones que se toman a cada instante.</a:t>
            </a:r>
          </a:p>
          <a:p>
            <a:pPr marL="0" indent="0" algn="ctr">
              <a:buNone/>
            </a:pPr>
            <a:r>
              <a:rPr lang="es-CO" b="1" dirty="0" smtClean="0"/>
              <a:t>Eso fue lo que ocasionó que se formaran las dos cimientes</a:t>
            </a:r>
          </a:p>
          <a:p>
            <a:pPr marL="0" indent="0">
              <a:buNone/>
            </a:pPr>
            <a:endParaRPr lang="es-CO" b="1" dirty="0"/>
          </a:p>
          <a:p>
            <a:pPr marL="0" indent="0" algn="ctr">
              <a:buNone/>
            </a:pPr>
            <a:r>
              <a:rPr lang="es-CO" b="1" dirty="0" smtClean="0">
                <a:solidFill>
                  <a:srgbClr val="FF0000"/>
                </a:solidFill>
              </a:rPr>
              <a:t>1 Juan 3:8-12</a:t>
            </a:r>
            <a:r>
              <a:rPr lang="es-CO" dirty="0" smtClean="0"/>
              <a:t>. El </a:t>
            </a:r>
            <a:r>
              <a:rPr lang="es-CO" dirty="0"/>
              <a:t>que hace pecado, es del diablo; porque el diablo peca desde el principio. Para esto apareció el Hijo de Dios, para deshacer las obras del </a:t>
            </a:r>
            <a:r>
              <a:rPr lang="es-CO" dirty="0" smtClean="0"/>
              <a:t>diablo.</a:t>
            </a:r>
            <a:r>
              <a:rPr lang="es-CO" dirty="0"/>
              <a:t> </a:t>
            </a:r>
            <a:r>
              <a:rPr lang="es-CO" b="1" baseline="30000" dirty="0" smtClean="0"/>
              <a:t>9 </a:t>
            </a:r>
            <a:r>
              <a:rPr lang="es-CO" dirty="0"/>
              <a:t>Todo aquel que es nacido de Dios, no peca, porque su </a:t>
            </a:r>
            <a:r>
              <a:rPr lang="es-CO" i="1" u="sng" dirty="0">
                <a:solidFill>
                  <a:srgbClr val="0070C0"/>
                </a:solidFill>
              </a:rPr>
              <a:t>S</a:t>
            </a:r>
            <a:r>
              <a:rPr lang="es-CO" i="1" u="sng" dirty="0" smtClean="0">
                <a:solidFill>
                  <a:srgbClr val="0070C0"/>
                </a:solidFill>
              </a:rPr>
              <a:t>imiente</a:t>
            </a:r>
            <a:r>
              <a:rPr lang="es-CO" dirty="0" smtClean="0"/>
              <a:t> </a:t>
            </a:r>
            <a:r>
              <a:rPr lang="es-CO" dirty="0"/>
              <a:t>permanece en él; y no puede pecar, porque es nacido de Dios</a:t>
            </a:r>
            <a:r>
              <a:rPr lang="es-CO" dirty="0" smtClean="0"/>
              <a:t>.</a:t>
            </a:r>
          </a:p>
          <a:p>
            <a:pPr marL="0" indent="0" algn="ctr">
              <a:buNone/>
            </a:pPr>
            <a:r>
              <a:rPr lang="es-CO" dirty="0" smtClean="0"/>
              <a:t> </a:t>
            </a:r>
            <a:r>
              <a:rPr lang="es-CO" b="1" baseline="30000" dirty="0" smtClean="0"/>
              <a:t>10 </a:t>
            </a:r>
            <a:r>
              <a:rPr lang="es-CO" dirty="0"/>
              <a:t>En esto son manifiestos los hijos de Dios, y los hijos del diablo; todo el que no hace justicia, y que no ama a su hermano, no es de </a:t>
            </a:r>
            <a:r>
              <a:rPr lang="es-CO" dirty="0" smtClean="0"/>
              <a:t>Dios.</a:t>
            </a:r>
            <a:r>
              <a:rPr lang="es-CO" dirty="0"/>
              <a:t> </a:t>
            </a:r>
            <a:r>
              <a:rPr lang="es-CO" b="1" baseline="30000" dirty="0" smtClean="0"/>
              <a:t>11 </a:t>
            </a:r>
            <a:r>
              <a:rPr lang="es-CO" dirty="0"/>
              <a:t>Porque, éste es el mensaje que habéis oído desde el principio: Que nos amemos unos a </a:t>
            </a:r>
            <a:r>
              <a:rPr lang="es-CO" dirty="0" smtClean="0"/>
              <a:t>otros.</a:t>
            </a:r>
            <a:r>
              <a:rPr lang="es-CO" dirty="0"/>
              <a:t> </a:t>
            </a:r>
            <a:r>
              <a:rPr lang="es-CO" b="1" baseline="30000" dirty="0" smtClean="0"/>
              <a:t>12 </a:t>
            </a:r>
            <a:r>
              <a:rPr lang="es-CO" dirty="0"/>
              <a:t>No como Caín, </a:t>
            </a:r>
            <a:r>
              <a:rPr lang="es-CO" i="1" dirty="0"/>
              <a:t>que</a:t>
            </a:r>
            <a:r>
              <a:rPr lang="es-CO" dirty="0"/>
              <a:t> era del maligno, y mató a su hermano. ¿Y por qué causa le mató? Porque sus obras eran malas, y las de su hermano </a:t>
            </a:r>
            <a:r>
              <a:rPr lang="es-CO" dirty="0" smtClean="0"/>
              <a:t>justas</a:t>
            </a:r>
            <a:endParaRPr lang="es-CO" dirty="0"/>
          </a:p>
        </p:txBody>
      </p:sp>
    </p:spTree>
    <p:extLst>
      <p:ext uri="{BB962C8B-B14F-4D97-AF65-F5344CB8AC3E}">
        <p14:creationId xmlns:p14="http://schemas.microsoft.com/office/powerpoint/2010/main" val="468344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ipe(down)">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92288"/>
          </a:xfrm>
        </p:spPr>
        <p:txBody>
          <a:bodyPr>
            <a:normAutofit fontScale="92500" lnSpcReduction="10000"/>
          </a:bodyPr>
          <a:lstStyle/>
          <a:p>
            <a:pPr marL="0" indent="0" algn="ctr">
              <a:buNone/>
            </a:pPr>
            <a:r>
              <a:rPr lang="es-CO" b="1" dirty="0" smtClean="0">
                <a:solidFill>
                  <a:srgbClr val="FF0000"/>
                </a:solidFill>
              </a:rPr>
              <a:t>Gen.4:6,7</a:t>
            </a:r>
            <a:r>
              <a:rPr lang="es-CO" dirty="0" smtClean="0"/>
              <a:t>.</a:t>
            </a:r>
            <a:r>
              <a:rPr lang="es-CO" dirty="0"/>
              <a:t> El Señor le preguntó: </a:t>
            </a:r>
            <a:r>
              <a:rPr lang="es-CO" dirty="0" smtClean="0"/>
              <a:t>(a Caín) «¿</a:t>
            </a:r>
            <a:r>
              <a:rPr lang="es-CO" dirty="0"/>
              <a:t>Por qué estás enojado y te ves tan triste</a:t>
            </a:r>
            <a:r>
              <a:rPr lang="es-CO" dirty="0" smtClean="0"/>
              <a:t>? </a:t>
            </a:r>
            <a:r>
              <a:rPr lang="es-CO" b="1" baseline="30000" dirty="0" smtClean="0"/>
              <a:t> </a:t>
            </a:r>
            <a:r>
              <a:rPr lang="es-CO" dirty="0"/>
              <a:t>Si tú </a:t>
            </a:r>
            <a:r>
              <a:rPr lang="es-CO" i="1" dirty="0">
                <a:solidFill>
                  <a:srgbClr val="0070C0"/>
                </a:solidFill>
              </a:rPr>
              <a:t>haces</a:t>
            </a:r>
            <a:r>
              <a:rPr lang="es-CO" dirty="0"/>
              <a:t> lo bueno yo te aceptaré, pero si </a:t>
            </a:r>
            <a:r>
              <a:rPr lang="es-CO" i="1" dirty="0">
                <a:solidFill>
                  <a:srgbClr val="0070C0"/>
                </a:solidFill>
              </a:rPr>
              <a:t>haces</a:t>
            </a:r>
            <a:r>
              <a:rPr lang="es-CO" dirty="0"/>
              <a:t> lo malo, entonces el pecado te estará esperando para atacarte; te quiere dominar </a:t>
            </a:r>
            <a:r>
              <a:rPr lang="es-CO" i="1" dirty="0">
                <a:solidFill>
                  <a:srgbClr val="0070C0"/>
                </a:solidFill>
              </a:rPr>
              <a:t>pero tú debes dominarlo a él</a:t>
            </a:r>
            <a:r>
              <a:rPr lang="es-CO" dirty="0" smtClean="0"/>
              <a:t>»</a:t>
            </a:r>
          </a:p>
        </p:txBody>
      </p:sp>
      <p:sp>
        <p:nvSpPr>
          <p:cNvPr id="4" name="3 Rectángulo"/>
          <p:cNvSpPr/>
          <p:nvPr/>
        </p:nvSpPr>
        <p:spPr>
          <a:xfrm>
            <a:off x="611560" y="3717032"/>
            <a:ext cx="5040560" cy="2246769"/>
          </a:xfrm>
          <a:prstGeom prst="rect">
            <a:avLst/>
          </a:prstGeom>
        </p:spPr>
        <p:txBody>
          <a:bodyPr wrap="square">
            <a:spAutoFit/>
          </a:bodyPr>
          <a:lstStyle/>
          <a:p>
            <a:pPr algn="ctr"/>
            <a:r>
              <a:rPr lang="es-CO" sz="2800" dirty="0"/>
              <a:t>A pesar de que Caín no había obedecido en cuanto a ofrecer el sacrificio exigido por Dios, El Señor lo amaba, y le dice: </a:t>
            </a:r>
            <a:r>
              <a:rPr lang="es-CO" sz="2800" b="1" baseline="30000" dirty="0"/>
              <a:t> «</a:t>
            </a:r>
            <a:r>
              <a:rPr lang="es-CO" sz="2800" i="1" u="sng" dirty="0">
                <a:solidFill>
                  <a:srgbClr val="0070C0"/>
                </a:solidFill>
              </a:rPr>
              <a:t>Si tú haces lo bueno yo te aceptaré</a:t>
            </a:r>
            <a:r>
              <a:rPr lang="es-CO" sz="2800" dirty="0"/>
              <a:t>». </a:t>
            </a:r>
          </a:p>
        </p:txBody>
      </p:sp>
      <p:pic>
        <p:nvPicPr>
          <p:cNvPr id="6146" name="Picture 2" descr="http://t3.gstatic.com/images?q=tbn:ANd9GcTnjks6RiUC4QJu_eV5NBXnmJGC1rHVAIc_VZ732ejjTgq31YK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528900"/>
            <a:ext cx="2799209" cy="23762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6156175" y="4840416"/>
            <a:ext cx="2799209" cy="1569660"/>
          </a:xfrm>
          <a:prstGeom prst="rect">
            <a:avLst/>
          </a:prstGeom>
        </p:spPr>
        <p:txBody>
          <a:bodyPr wrap="square">
            <a:spAutoFit/>
          </a:bodyPr>
          <a:lstStyle/>
          <a:p>
            <a:pPr algn="ctr"/>
            <a:r>
              <a:rPr lang="es-CO" sz="2400" b="1" dirty="0">
                <a:solidFill>
                  <a:srgbClr val="FF0000"/>
                </a:solidFill>
              </a:rPr>
              <a:t>Eso mismo nos lo dice a nosotros hoy; de modo que la decisión es nuestra.</a:t>
            </a:r>
          </a:p>
        </p:txBody>
      </p:sp>
    </p:spTree>
    <p:extLst>
      <p:ext uri="{BB962C8B-B14F-4D97-AF65-F5344CB8AC3E}">
        <p14:creationId xmlns:p14="http://schemas.microsoft.com/office/powerpoint/2010/main" val="426332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6146"/>
                                        </p:tgtEl>
                                        <p:attrNameLst>
                                          <p:attrName>style.visibility</p:attrName>
                                        </p:attrNameLst>
                                      </p:cBhvr>
                                      <p:to>
                                        <p:strVal val="visible"/>
                                      </p:to>
                                    </p:set>
                                    <p:animEffect transition="in" filter="wipe(down)">
                                      <p:cBhvr>
                                        <p:cTn id="25" dur="580">
                                          <p:stCondLst>
                                            <p:cond delay="0"/>
                                          </p:stCondLst>
                                        </p:cTn>
                                        <p:tgtEl>
                                          <p:spTgt spid="6146"/>
                                        </p:tgtEl>
                                      </p:cBhvr>
                                    </p:animEffect>
                                    <p:anim calcmode="lin" valueType="num">
                                      <p:cBhvr>
                                        <p:cTn id="26" dur="1822"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14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14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146"/>
                                        </p:tgtEl>
                                        <p:attrNameLst>
                                          <p:attrName>ppt_y</p:attrName>
                                        </p:attrNameLst>
                                      </p:cBhvr>
                                      <p:tavLst>
                                        <p:tav tm="0" fmla="#ppt_y-sin(pi*$)/81">
                                          <p:val>
                                            <p:fltVal val="0"/>
                                          </p:val>
                                        </p:tav>
                                        <p:tav tm="100000">
                                          <p:val>
                                            <p:fltVal val="1"/>
                                          </p:val>
                                        </p:tav>
                                      </p:tavLst>
                                    </p:anim>
                                    <p:animScale>
                                      <p:cBhvr>
                                        <p:cTn id="31" dur="26">
                                          <p:stCondLst>
                                            <p:cond delay="650"/>
                                          </p:stCondLst>
                                        </p:cTn>
                                        <p:tgtEl>
                                          <p:spTgt spid="6146"/>
                                        </p:tgtEl>
                                      </p:cBhvr>
                                      <p:to x="100000" y="60000"/>
                                    </p:animScale>
                                    <p:animScale>
                                      <p:cBhvr>
                                        <p:cTn id="32" dur="166" decel="50000">
                                          <p:stCondLst>
                                            <p:cond delay="676"/>
                                          </p:stCondLst>
                                        </p:cTn>
                                        <p:tgtEl>
                                          <p:spTgt spid="6146"/>
                                        </p:tgtEl>
                                      </p:cBhvr>
                                      <p:to x="100000" y="100000"/>
                                    </p:animScale>
                                    <p:animScale>
                                      <p:cBhvr>
                                        <p:cTn id="33" dur="26">
                                          <p:stCondLst>
                                            <p:cond delay="1312"/>
                                          </p:stCondLst>
                                        </p:cTn>
                                        <p:tgtEl>
                                          <p:spTgt spid="6146"/>
                                        </p:tgtEl>
                                      </p:cBhvr>
                                      <p:to x="100000" y="80000"/>
                                    </p:animScale>
                                    <p:animScale>
                                      <p:cBhvr>
                                        <p:cTn id="34" dur="166" decel="50000">
                                          <p:stCondLst>
                                            <p:cond delay="1338"/>
                                          </p:stCondLst>
                                        </p:cTn>
                                        <p:tgtEl>
                                          <p:spTgt spid="6146"/>
                                        </p:tgtEl>
                                      </p:cBhvr>
                                      <p:to x="100000" y="100000"/>
                                    </p:animScale>
                                    <p:animScale>
                                      <p:cBhvr>
                                        <p:cTn id="35" dur="26">
                                          <p:stCondLst>
                                            <p:cond delay="1642"/>
                                          </p:stCondLst>
                                        </p:cTn>
                                        <p:tgtEl>
                                          <p:spTgt spid="6146"/>
                                        </p:tgtEl>
                                      </p:cBhvr>
                                      <p:to x="100000" y="90000"/>
                                    </p:animScale>
                                    <p:animScale>
                                      <p:cBhvr>
                                        <p:cTn id="36" dur="166" decel="50000">
                                          <p:stCondLst>
                                            <p:cond delay="1668"/>
                                          </p:stCondLst>
                                        </p:cTn>
                                        <p:tgtEl>
                                          <p:spTgt spid="6146"/>
                                        </p:tgtEl>
                                      </p:cBhvr>
                                      <p:to x="100000" y="100000"/>
                                    </p:animScale>
                                    <p:animScale>
                                      <p:cBhvr>
                                        <p:cTn id="37" dur="26">
                                          <p:stCondLst>
                                            <p:cond delay="1808"/>
                                          </p:stCondLst>
                                        </p:cTn>
                                        <p:tgtEl>
                                          <p:spTgt spid="6146"/>
                                        </p:tgtEl>
                                      </p:cBhvr>
                                      <p:to x="100000" y="95000"/>
                                    </p:animScale>
                                    <p:animScale>
                                      <p:cBhvr>
                                        <p:cTn id="38" dur="166" decel="50000">
                                          <p:stCondLst>
                                            <p:cond delay="1834"/>
                                          </p:stCondLst>
                                        </p:cTn>
                                        <p:tgtEl>
                                          <p:spTgt spid="6146"/>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animEffect transition="in" filter="fade">
                                      <p:cBhvr>
                                        <p:cTn id="43" dur="2000"/>
                                        <p:tgtEl>
                                          <p:spTgt spid="5">
                                            <p:txEl>
                                              <p:pRg st="0" end="0"/>
                                            </p:txEl>
                                          </p:spTgt>
                                        </p:tgtEl>
                                      </p:cBhvr>
                                    </p:animEffect>
                                    <p:anim calcmode="lin" valueType="num">
                                      <p:cBhvr>
                                        <p:cTn id="44" dur="2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45"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marL="0" indent="0" algn="ctr">
              <a:buNone/>
            </a:pPr>
            <a:r>
              <a:rPr lang="es-CO" dirty="0" smtClean="0"/>
              <a:t>Esta situación es la misma a través de todos los siglos: </a:t>
            </a:r>
            <a:r>
              <a:rPr lang="es-CO" dirty="0" smtClean="0">
                <a:solidFill>
                  <a:srgbClr val="FF0000"/>
                </a:solidFill>
              </a:rPr>
              <a:t>Juan 8:32-37</a:t>
            </a:r>
            <a:r>
              <a:rPr lang="es-CO" dirty="0" smtClean="0"/>
              <a:t>.</a:t>
            </a:r>
            <a:r>
              <a:rPr lang="es-CO" dirty="0"/>
              <a:t> Conocerán la verdad, y la verdad los hará libres</a:t>
            </a:r>
            <a:r>
              <a:rPr lang="es-CO" dirty="0" smtClean="0"/>
              <a:t>.</a:t>
            </a:r>
            <a:r>
              <a:rPr lang="es-CO" dirty="0"/>
              <a:t> </a:t>
            </a:r>
            <a:r>
              <a:rPr lang="es-CO" b="1" baseline="30000" dirty="0" smtClean="0"/>
              <a:t> </a:t>
            </a:r>
            <a:r>
              <a:rPr lang="es-CO" dirty="0"/>
              <a:t>Ellos le contestaron: </a:t>
            </a:r>
            <a:r>
              <a:rPr lang="es-CO" dirty="0" smtClean="0"/>
              <a:t>«</a:t>
            </a:r>
            <a:r>
              <a:rPr lang="es-CO" i="1" dirty="0" smtClean="0">
                <a:solidFill>
                  <a:srgbClr val="0070C0"/>
                </a:solidFill>
              </a:rPr>
              <a:t>Nosotros </a:t>
            </a:r>
            <a:r>
              <a:rPr lang="es-CO" i="1" dirty="0">
                <a:solidFill>
                  <a:srgbClr val="0070C0"/>
                </a:solidFill>
              </a:rPr>
              <a:t>somos de la familia de Abraham. Nunca hemos sido siervos de nadie. ¿Por qué dices que seremos libres</a:t>
            </a:r>
            <a:r>
              <a:rPr lang="es-CO" dirty="0"/>
              <a:t>? </a:t>
            </a:r>
          </a:p>
          <a:p>
            <a:pPr marL="0" indent="0" algn="ctr">
              <a:buNone/>
            </a:pPr>
            <a:r>
              <a:rPr lang="es-CO" b="1" baseline="30000" dirty="0"/>
              <a:t>34 </a:t>
            </a:r>
            <a:r>
              <a:rPr lang="es-CO" dirty="0"/>
              <a:t>Jesús les respondió: </a:t>
            </a:r>
            <a:r>
              <a:rPr lang="es-CO" dirty="0" smtClean="0"/>
              <a:t>«</a:t>
            </a:r>
            <a:r>
              <a:rPr lang="es-CO" i="1" dirty="0" smtClean="0">
                <a:solidFill>
                  <a:srgbClr val="0070C0"/>
                </a:solidFill>
              </a:rPr>
              <a:t>La </a:t>
            </a:r>
            <a:r>
              <a:rPr lang="es-CO" i="1" dirty="0">
                <a:solidFill>
                  <a:srgbClr val="0070C0"/>
                </a:solidFill>
              </a:rPr>
              <a:t>verdad es que todo el que se la pase pecando es siervo del pecado</a:t>
            </a:r>
            <a:r>
              <a:rPr lang="es-CO" dirty="0" smtClean="0"/>
              <a:t>.</a:t>
            </a:r>
            <a:r>
              <a:rPr lang="es-CO" b="1" baseline="30000" dirty="0" smtClean="0"/>
              <a:t> </a:t>
            </a:r>
            <a:r>
              <a:rPr lang="es-CO" dirty="0"/>
              <a:t>Un siervo no se queda para siempre con una familia, pero un hijo siempre pertenece a la </a:t>
            </a:r>
            <a:r>
              <a:rPr lang="es-CO" dirty="0" smtClean="0"/>
              <a:t>familia.</a:t>
            </a:r>
            <a:r>
              <a:rPr lang="es-CO" dirty="0"/>
              <a:t> </a:t>
            </a:r>
            <a:r>
              <a:rPr lang="es-CO" dirty="0" smtClean="0"/>
              <a:t>Entonces </a:t>
            </a:r>
            <a:r>
              <a:rPr lang="es-CO" dirty="0"/>
              <a:t>si el Hijo los libera, ustedes serán realmente </a:t>
            </a:r>
            <a:r>
              <a:rPr lang="es-CO" dirty="0" smtClean="0"/>
              <a:t>libres. Yo </a:t>
            </a:r>
            <a:r>
              <a:rPr lang="es-CO" dirty="0"/>
              <a:t>sé que ustedes son de la familia de Abraham, </a:t>
            </a:r>
            <a:r>
              <a:rPr lang="es-CO" i="1" dirty="0">
                <a:solidFill>
                  <a:srgbClr val="0070C0"/>
                </a:solidFill>
              </a:rPr>
              <a:t>pero están tratando de matarme porque ustedes no aceptan lo que les enseño</a:t>
            </a:r>
            <a:r>
              <a:rPr lang="es-CO" dirty="0"/>
              <a:t>.</a:t>
            </a:r>
          </a:p>
        </p:txBody>
      </p:sp>
    </p:spTree>
    <p:extLst>
      <p:ext uri="{BB962C8B-B14F-4D97-AF65-F5344CB8AC3E}">
        <p14:creationId xmlns:p14="http://schemas.microsoft.com/office/powerpoint/2010/main" val="661277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3024336"/>
          </a:xfrm>
        </p:spPr>
        <p:txBody>
          <a:bodyPr>
            <a:normAutofit fontScale="92500" lnSpcReduction="10000"/>
          </a:bodyPr>
          <a:lstStyle/>
          <a:p>
            <a:pPr algn="ctr"/>
            <a:r>
              <a:rPr lang="es-CO" b="1" dirty="0" smtClean="0">
                <a:solidFill>
                  <a:srgbClr val="FF0000"/>
                </a:solidFill>
              </a:rPr>
              <a:t>Verso 39-42</a:t>
            </a:r>
            <a:r>
              <a:rPr lang="es-CO" dirty="0" smtClean="0"/>
              <a:t>.</a:t>
            </a:r>
            <a:r>
              <a:rPr lang="es-CO" dirty="0"/>
              <a:t> Ellos le contestaron:  </a:t>
            </a:r>
            <a:r>
              <a:rPr lang="es-CO" dirty="0" smtClean="0"/>
              <a:t>«Nuestro </a:t>
            </a:r>
            <a:r>
              <a:rPr lang="es-CO" dirty="0"/>
              <a:t>padre es </a:t>
            </a:r>
            <a:r>
              <a:rPr lang="es-CO" dirty="0" smtClean="0"/>
              <a:t>Abraham» Entonces </a:t>
            </a:r>
            <a:r>
              <a:rPr lang="es-CO" dirty="0"/>
              <a:t>Jesús les dijo: </a:t>
            </a:r>
            <a:r>
              <a:rPr lang="es-CO" dirty="0" smtClean="0"/>
              <a:t> «</a:t>
            </a:r>
            <a:r>
              <a:rPr lang="es-CO" i="1" dirty="0" smtClean="0">
                <a:solidFill>
                  <a:srgbClr val="0070C0"/>
                </a:solidFill>
              </a:rPr>
              <a:t>Si </a:t>
            </a:r>
            <a:r>
              <a:rPr lang="es-CO" i="1" dirty="0">
                <a:solidFill>
                  <a:srgbClr val="0070C0"/>
                </a:solidFill>
              </a:rPr>
              <a:t>ustedes fueran hijos de Abraham, harían lo mismo que él </a:t>
            </a:r>
            <a:r>
              <a:rPr lang="es-CO" i="1" dirty="0" smtClean="0">
                <a:solidFill>
                  <a:srgbClr val="0070C0"/>
                </a:solidFill>
              </a:rPr>
              <a:t>hizo</a:t>
            </a:r>
            <a:r>
              <a:rPr lang="es-CO" dirty="0" smtClean="0"/>
              <a:t>. </a:t>
            </a:r>
            <a:r>
              <a:rPr lang="es-CO" b="1" baseline="30000" dirty="0" smtClean="0"/>
              <a:t>40 </a:t>
            </a:r>
            <a:r>
              <a:rPr lang="es-CO" i="1" dirty="0">
                <a:solidFill>
                  <a:srgbClr val="0070C0"/>
                </a:solidFill>
              </a:rPr>
              <a:t>Sin embargo, ahora ustedes tratan de matarme</a:t>
            </a:r>
            <a:r>
              <a:rPr lang="es-CO" dirty="0"/>
              <a:t>. Soy un hombre que les ha dicho la verdad que recibió de Dios. ¡Abraham no hizo nada de eso! </a:t>
            </a:r>
          </a:p>
        </p:txBody>
      </p:sp>
      <p:sp>
        <p:nvSpPr>
          <p:cNvPr id="4" name="3 Rectángulo"/>
          <p:cNvSpPr/>
          <p:nvPr/>
        </p:nvSpPr>
        <p:spPr>
          <a:xfrm>
            <a:off x="316070" y="3573016"/>
            <a:ext cx="5688632" cy="3046988"/>
          </a:xfrm>
          <a:prstGeom prst="rect">
            <a:avLst/>
          </a:prstGeom>
        </p:spPr>
        <p:txBody>
          <a:bodyPr wrap="square">
            <a:spAutoFit/>
          </a:bodyPr>
          <a:lstStyle/>
          <a:p>
            <a:pPr algn="ctr"/>
            <a:r>
              <a:rPr lang="es-CO" sz="2400" b="1" baseline="30000" dirty="0"/>
              <a:t>41 </a:t>
            </a:r>
            <a:r>
              <a:rPr lang="es-CO" sz="2400" dirty="0"/>
              <a:t>Ustedes hacen lo que su padre hace. Ellos le dijeron: «Nosotros no somos como esos hijos que nunca han conocido a su padre. Tenemos un solo padre, que es Dios». </a:t>
            </a:r>
            <a:r>
              <a:rPr lang="es-CO" sz="2400" b="1" baseline="30000" dirty="0"/>
              <a:t>42 </a:t>
            </a:r>
            <a:r>
              <a:rPr lang="es-CO" sz="2400" dirty="0"/>
              <a:t>Jesús les dijo: «Si Dios fuera su padre, me amarían porque yo vengo de Dios y ahora estoy aquí. No vine por mi cuenta, él me envió».</a:t>
            </a:r>
          </a:p>
        </p:txBody>
      </p:sp>
      <p:pic>
        <p:nvPicPr>
          <p:cNvPr id="7170" name="Picture 2" descr="http://t0.gstatic.com/images?q=tbn:ANd9GcRsHCJ0cEhXZIEmFJrY2Xie9HXtswuUc77F-Gj1zKQ0o0PrrjrfQ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573017"/>
            <a:ext cx="2664296"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5310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a:bodyPr>
          <a:lstStyle/>
          <a:p>
            <a:pPr algn="ctr"/>
            <a:r>
              <a:rPr lang="es-CO" dirty="0" smtClean="0">
                <a:solidFill>
                  <a:srgbClr val="FF0000"/>
                </a:solidFill>
              </a:rPr>
              <a:t>Verso 44-47</a:t>
            </a:r>
            <a:r>
              <a:rPr lang="es-CO" dirty="0" smtClean="0"/>
              <a:t>.</a:t>
            </a:r>
            <a:r>
              <a:rPr lang="es-CO" dirty="0"/>
              <a:t> </a:t>
            </a:r>
            <a:r>
              <a:rPr lang="es-CO" i="1" dirty="0">
                <a:solidFill>
                  <a:srgbClr val="0070C0"/>
                </a:solidFill>
              </a:rPr>
              <a:t>Ustedes son de su padre el diablo. A ustedes les gusta hacer las maldades que el diablo quiere que hagan</a:t>
            </a:r>
            <a:r>
              <a:rPr lang="es-CO" dirty="0"/>
              <a:t>. Desde el comienzo él fue un asesino y no tiene nada que ver con la verdad porque no hay verdad en él. Es un mentiroso y padre de la mentira. </a:t>
            </a:r>
            <a:endParaRPr lang="es-CO" dirty="0" smtClean="0"/>
          </a:p>
          <a:p>
            <a:endParaRPr lang="es-CO" b="1" baseline="30000" dirty="0"/>
          </a:p>
          <a:p>
            <a:pPr algn="ctr"/>
            <a:r>
              <a:rPr lang="es-CO" b="1" baseline="30000" dirty="0" smtClean="0"/>
              <a:t>45 </a:t>
            </a:r>
            <a:r>
              <a:rPr lang="es-CO" dirty="0"/>
              <a:t>"Yo les digo la verdad, pero ustedes no me creen. </a:t>
            </a:r>
            <a:r>
              <a:rPr lang="es-CO" b="1" baseline="30000" dirty="0" smtClean="0"/>
              <a:t>46 </a:t>
            </a:r>
            <a:r>
              <a:rPr lang="es-CO" dirty="0"/>
              <a:t>Ninguno de ustedes puede decir que soy culpable de pecado. Si yo les digo la verdad, ¿por qué no me creen? </a:t>
            </a:r>
            <a:r>
              <a:rPr lang="es-CO" dirty="0" smtClean="0"/>
              <a:t> </a:t>
            </a:r>
            <a:r>
              <a:rPr lang="es-CO" b="1" baseline="30000" dirty="0" smtClean="0"/>
              <a:t>47 </a:t>
            </a:r>
            <a:r>
              <a:rPr lang="es-CO" i="1" dirty="0">
                <a:solidFill>
                  <a:srgbClr val="0070C0"/>
                </a:solidFill>
              </a:rPr>
              <a:t>El que pertenece a Dios acepta lo que Dios dice. Ustedes no aceptan lo que Dios dice, porque no son de Dios</a:t>
            </a:r>
          </a:p>
        </p:txBody>
      </p:sp>
    </p:spTree>
    <p:extLst>
      <p:ext uri="{BB962C8B-B14F-4D97-AF65-F5344CB8AC3E}">
        <p14:creationId xmlns:p14="http://schemas.microsoft.com/office/powerpoint/2010/main" val="642454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p:spPr>
        <p:txBody>
          <a:bodyPr>
            <a:normAutofit/>
          </a:bodyPr>
          <a:lstStyle/>
          <a:p>
            <a:r>
              <a:rPr lang="es-CO" sz="4000" b="1" i="1" dirty="0" smtClean="0">
                <a:solidFill>
                  <a:srgbClr val="FF0000"/>
                </a:solidFill>
                <a:latin typeface="Agency FB" pitchFamily="34" charset="0"/>
              </a:rPr>
              <a:t>¿Cuantas naturalezas menciona Jesús aquí?</a:t>
            </a:r>
            <a:endParaRPr lang="es-CO" sz="4000"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2044823"/>
          </a:xfrm>
        </p:spPr>
        <p:txBody>
          <a:bodyPr>
            <a:normAutofit fontScale="85000" lnSpcReduction="20000"/>
          </a:bodyPr>
          <a:lstStyle/>
          <a:p>
            <a:pPr marL="0" indent="0" algn="ctr">
              <a:buNone/>
            </a:pPr>
            <a:r>
              <a:rPr lang="es-CO" dirty="0" smtClean="0"/>
              <a:t>Queda bien claro que aquí Jesús menciona dos naturalezas: </a:t>
            </a:r>
            <a:r>
              <a:rPr lang="es-CO" i="1" u="sng" dirty="0" smtClean="0">
                <a:solidFill>
                  <a:srgbClr val="0070C0"/>
                </a:solidFill>
              </a:rPr>
              <a:t>Hijos de Dios , e hijos del Diablo</a:t>
            </a:r>
            <a:r>
              <a:rPr lang="es-CO" i="1" dirty="0" smtClean="0">
                <a:solidFill>
                  <a:srgbClr val="0070C0"/>
                </a:solidFill>
              </a:rPr>
              <a:t>.</a:t>
            </a:r>
          </a:p>
          <a:p>
            <a:pPr marL="0" indent="0" algn="ctr">
              <a:buNone/>
            </a:pPr>
            <a:endParaRPr lang="es-CO" i="1" dirty="0">
              <a:solidFill>
                <a:srgbClr val="0070C0"/>
              </a:solidFill>
            </a:endParaRPr>
          </a:p>
          <a:p>
            <a:pPr marL="0" indent="0" algn="ctr">
              <a:buNone/>
            </a:pPr>
            <a:r>
              <a:rPr lang="es-CO" sz="3600" b="1" i="1" dirty="0" smtClean="0">
                <a:solidFill>
                  <a:srgbClr val="FF0000"/>
                </a:solidFill>
              </a:rPr>
              <a:t>¿Cuál es la única forma de saber a cual de las dos naturalezas pertenecemos?</a:t>
            </a:r>
          </a:p>
        </p:txBody>
      </p:sp>
      <p:sp>
        <p:nvSpPr>
          <p:cNvPr id="4" name="3 Rectángulo"/>
          <p:cNvSpPr/>
          <p:nvPr/>
        </p:nvSpPr>
        <p:spPr>
          <a:xfrm>
            <a:off x="251520" y="3749457"/>
            <a:ext cx="6048672" cy="3108543"/>
          </a:xfrm>
          <a:prstGeom prst="rect">
            <a:avLst/>
          </a:prstGeom>
        </p:spPr>
        <p:txBody>
          <a:bodyPr wrap="square">
            <a:spAutoFit/>
          </a:bodyPr>
          <a:lstStyle/>
          <a:p>
            <a:pPr algn="ctr"/>
            <a:r>
              <a:rPr lang="es-CO" sz="2800" dirty="0"/>
              <a:t>La única forma de saber si pertenecemos a Dios, dice Jesús es: </a:t>
            </a:r>
            <a:r>
              <a:rPr lang="es-CO" sz="2800" b="1" baseline="30000" dirty="0"/>
              <a:t> «</a:t>
            </a:r>
            <a:r>
              <a:rPr lang="es-CO" sz="2800" i="1" dirty="0">
                <a:solidFill>
                  <a:srgbClr val="0070C0"/>
                </a:solidFill>
              </a:rPr>
              <a:t>El que pertenece a Dios acepta lo que Dios dice</a:t>
            </a:r>
            <a:r>
              <a:rPr lang="es-CO" sz="2800" dirty="0"/>
              <a:t>» </a:t>
            </a:r>
            <a:r>
              <a:rPr lang="es-CO" sz="2800" dirty="0">
                <a:solidFill>
                  <a:srgbClr val="FF0000"/>
                </a:solidFill>
              </a:rPr>
              <a:t>Verso 47. </a:t>
            </a:r>
          </a:p>
          <a:p>
            <a:endParaRPr lang="es-CO" sz="2800" dirty="0"/>
          </a:p>
          <a:p>
            <a:pPr algn="ctr"/>
            <a:r>
              <a:rPr lang="es-CO" sz="2800" dirty="0"/>
              <a:t>La pregunta es: </a:t>
            </a:r>
            <a:r>
              <a:rPr lang="es-CO" sz="2800" b="1" dirty="0">
                <a:solidFill>
                  <a:srgbClr val="FF0000"/>
                </a:solidFill>
              </a:rPr>
              <a:t>¿A que padre pertenece usted?</a:t>
            </a:r>
            <a:r>
              <a:rPr lang="es-CO" sz="2800" dirty="0"/>
              <a:t> Total de que no nos engañemos.</a:t>
            </a:r>
          </a:p>
        </p:txBody>
      </p:sp>
      <p:pic>
        <p:nvPicPr>
          <p:cNvPr id="8194" name="Picture 2" descr="http://t1.gstatic.com/images?q=tbn:ANd9GcSAIEXNJJtVIj2SxhOO2-tEMRlX45tKkgFn7D-6mp0TDSqDq4RAu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908684"/>
            <a:ext cx="2592288"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19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8194"/>
                                        </p:tgtEl>
                                        <p:attrNameLst>
                                          <p:attrName>style.visibility</p:attrName>
                                        </p:attrNameLst>
                                      </p:cBhvr>
                                      <p:to>
                                        <p:strVal val="visible"/>
                                      </p:to>
                                    </p:set>
                                    <p:animEffect transition="in" filter="fade">
                                      <p:cBhvr>
                                        <p:cTn id="21" dur="2000"/>
                                        <p:tgtEl>
                                          <p:spTgt spid="8194"/>
                                        </p:tgtEl>
                                      </p:cBhvr>
                                    </p:animEffect>
                                    <p:anim calcmode="lin" valueType="num">
                                      <p:cBhvr>
                                        <p:cTn id="22" dur="2000" fill="hold"/>
                                        <p:tgtEl>
                                          <p:spTgt spid="8194"/>
                                        </p:tgtEl>
                                        <p:attrNameLst>
                                          <p:attrName>ppt_w</p:attrName>
                                        </p:attrNameLst>
                                      </p:cBhvr>
                                      <p:tavLst>
                                        <p:tav tm="0" fmla="#ppt_w*sin(2.5*pi*$)">
                                          <p:val>
                                            <p:fltVal val="0"/>
                                          </p:val>
                                        </p:tav>
                                        <p:tav tm="100000">
                                          <p:val>
                                            <p:fltVal val="1"/>
                                          </p:val>
                                        </p:tav>
                                      </p:tavLst>
                                    </p:anim>
                                    <p:anim calcmode="lin" valueType="num">
                                      <p:cBhvr>
                                        <p:cTn id="23" dur="2000" fill="hold"/>
                                        <p:tgtEl>
                                          <p:spTgt spid="8194"/>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 </a:t>
            </a:r>
            <a:endParaRPr lang="es-CO" dirty="0"/>
          </a:p>
        </p:txBody>
      </p:sp>
      <p:sp>
        <p:nvSpPr>
          <p:cNvPr id="3" name="2 Marcador de contenido"/>
          <p:cNvSpPr>
            <a:spLocks noGrp="1"/>
          </p:cNvSpPr>
          <p:nvPr>
            <p:ph idx="1"/>
          </p:nvPr>
        </p:nvSpPr>
        <p:spPr>
          <a:xfrm>
            <a:off x="457200" y="404665"/>
            <a:ext cx="8229600" cy="2232248"/>
          </a:xfrm>
        </p:spPr>
        <p:txBody>
          <a:bodyPr>
            <a:normAutofit/>
          </a:bodyPr>
          <a:lstStyle/>
          <a:p>
            <a:pPr marL="0" indent="0" algn="ctr">
              <a:buNone/>
            </a:pPr>
            <a:r>
              <a:rPr lang="es-CO" dirty="0" smtClean="0"/>
              <a:t>Como hemos visto, </a:t>
            </a:r>
            <a:r>
              <a:rPr lang="es-CO" dirty="0" smtClean="0">
                <a:solidFill>
                  <a:srgbClr val="FF0000"/>
                </a:solidFill>
              </a:rPr>
              <a:t>Génesis 3:15</a:t>
            </a:r>
            <a:r>
              <a:rPr lang="es-CO" dirty="0" smtClean="0"/>
              <a:t> </a:t>
            </a:r>
            <a:r>
              <a:rPr lang="es-CO" i="1" dirty="0" smtClean="0">
                <a:solidFill>
                  <a:srgbClr val="0070C0"/>
                </a:solidFill>
              </a:rPr>
              <a:t>es un resumen del Evangelio</a:t>
            </a:r>
            <a:r>
              <a:rPr lang="es-CO" dirty="0" smtClean="0"/>
              <a:t>. Y el </a:t>
            </a:r>
            <a:r>
              <a:rPr lang="es-CO" b="1" dirty="0" smtClean="0">
                <a:solidFill>
                  <a:srgbClr val="FF0000"/>
                </a:solidFill>
              </a:rPr>
              <a:t>verso 21</a:t>
            </a:r>
            <a:r>
              <a:rPr lang="es-CO" dirty="0" smtClean="0"/>
              <a:t> es una </a:t>
            </a:r>
            <a:r>
              <a:rPr lang="es-CO" i="1" u="sng" dirty="0" smtClean="0">
                <a:solidFill>
                  <a:srgbClr val="0070C0"/>
                </a:solidFill>
              </a:rPr>
              <a:t>confirmación de su amor</a:t>
            </a:r>
            <a:r>
              <a:rPr lang="es-CO" dirty="0" smtClean="0"/>
              <a:t>: </a:t>
            </a:r>
            <a:r>
              <a:rPr lang="es-CO" b="1" baseline="30000" dirty="0" smtClean="0"/>
              <a:t>«</a:t>
            </a:r>
            <a:r>
              <a:rPr lang="es-CO" i="1" dirty="0" smtClean="0">
                <a:solidFill>
                  <a:srgbClr val="0070C0"/>
                </a:solidFill>
              </a:rPr>
              <a:t>Y </a:t>
            </a:r>
            <a:r>
              <a:rPr lang="es-CO" i="1" dirty="0">
                <a:solidFill>
                  <a:srgbClr val="0070C0"/>
                </a:solidFill>
              </a:rPr>
              <a:t>Jehová Dios hizo al hombre y a su mujer túnicas de pieles, y los </a:t>
            </a:r>
            <a:r>
              <a:rPr lang="es-CO" i="1" dirty="0" smtClean="0">
                <a:solidFill>
                  <a:srgbClr val="0070C0"/>
                </a:solidFill>
              </a:rPr>
              <a:t>vistió</a:t>
            </a:r>
            <a:r>
              <a:rPr lang="es-CO" dirty="0" smtClean="0"/>
              <a:t>». </a:t>
            </a:r>
          </a:p>
        </p:txBody>
      </p:sp>
      <p:pic>
        <p:nvPicPr>
          <p:cNvPr id="9218" name="Picture 2" descr="http://t2.gstatic.com/images?q=tbn:ANd9GcR0GL3-PxWs8aajjTGK4lBsLE9EAb1G-7k-zLZWx0s147wno0Z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5142" y="2605353"/>
            <a:ext cx="1859346" cy="216247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55574" y="2967335"/>
            <a:ext cx="4704457" cy="3600986"/>
          </a:xfrm>
          <a:prstGeom prst="rect">
            <a:avLst/>
          </a:prstGeom>
        </p:spPr>
        <p:txBody>
          <a:bodyPr wrap="square">
            <a:spAutoFit/>
          </a:bodyPr>
          <a:lstStyle/>
          <a:p>
            <a:pPr algn="ctr"/>
            <a:r>
              <a:rPr lang="es-CO" sz="3200" dirty="0"/>
              <a:t>En ves de </a:t>
            </a:r>
            <a:r>
              <a:rPr lang="es-CO" sz="3600" dirty="0"/>
              <a:t>matarlos</a:t>
            </a:r>
            <a:r>
              <a:rPr lang="es-CO" sz="3200" dirty="0"/>
              <a:t> por haber desobedecido, Dios transfirió su pecado sobre dos corderos, y les ordenó que los </a:t>
            </a:r>
            <a:r>
              <a:rPr lang="es-CO" sz="3200" dirty="0" smtClean="0"/>
              <a:t>mataran, y con las pieles de estos corderos les hizo túnicas y los vistió.</a:t>
            </a:r>
            <a:endParaRPr lang="es-CO" sz="3200" dirty="0"/>
          </a:p>
        </p:txBody>
      </p:sp>
      <p:pic>
        <p:nvPicPr>
          <p:cNvPr id="9222" name="Picture 6" descr="http://t3.gstatic.com/images?q=tbn:ANd9GcSIXZEzwfpuwWxoWUKe73vEIN1C46lxh0I2u4hgwUzpmUbwsVQ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6123" y="2605353"/>
            <a:ext cx="2222141" cy="2019301"/>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http://t2.gstatic.com/images?q=tbn:ANd9GcTZGQAQSZp-vFcosaSpPMtTfxq8t_exyLyqZ8wEFPYa2xoOWKg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1" y="4767828"/>
            <a:ext cx="1872209" cy="2037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83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500" fill="hold"/>
                                        <p:tgtEl>
                                          <p:spTgt spid="9222"/>
                                        </p:tgtEl>
                                        <p:attrNameLst>
                                          <p:attrName>ppt_w</p:attrName>
                                        </p:attrNameLst>
                                      </p:cBhvr>
                                      <p:tavLst>
                                        <p:tav tm="0">
                                          <p:val>
                                            <p:fltVal val="0"/>
                                          </p:val>
                                        </p:tav>
                                        <p:tav tm="100000">
                                          <p:val>
                                            <p:strVal val="#ppt_w"/>
                                          </p:val>
                                        </p:tav>
                                      </p:tavLst>
                                    </p:anim>
                                    <p:anim calcmode="lin" valueType="num">
                                      <p:cBhvr>
                                        <p:cTn id="15" dur="500" fill="hold"/>
                                        <p:tgtEl>
                                          <p:spTgt spid="9222"/>
                                        </p:tgtEl>
                                        <p:attrNameLst>
                                          <p:attrName>ppt_h</p:attrName>
                                        </p:attrNameLst>
                                      </p:cBhvr>
                                      <p:tavLst>
                                        <p:tav tm="0">
                                          <p:val>
                                            <p:fltVal val="0"/>
                                          </p:val>
                                        </p:tav>
                                        <p:tav tm="100000">
                                          <p:val>
                                            <p:strVal val="#ppt_h"/>
                                          </p:val>
                                        </p:tav>
                                      </p:tavLst>
                                    </p:anim>
                                    <p:animEffect transition="in" filter="fade">
                                      <p:cBhvr>
                                        <p:cTn id="16" dur="500"/>
                                        <p:tgtEl>
                                          <p:spTgt spid="922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9218"/>
                                        </p:tgtEl>
                                        <p:attrNameLst>
                                          <p:attrName>style.visibility</p:attrName>
                                        </p:attrNameLst>
                                      </p:cBhvr>
                                      <p:to>
                                        <p:strVal val="visible"/>
                                      </p:to>
                                    </p:set>
                                    <p:anim calcmode="lin" valueType="num">
                                      <p:cBhvr>
                                        <p:cTn id="21" dur="500" fill="hold"/>
                                        <p:tgtEl>
                                          <p:spTgt spid="9218"/>
                                        </p:tgtEl>
                                        <p:attrNameLst>
                                          <p:attrName>ppt_w</p:attrName>
                                        </p:attrNameLst>
                                      </p:cBhvr>
                                      <p:tavLst>
                                        <p:tav tm="0">
                                          <p:val>
                                            <p:fltVal val="0"/>
                                          </p:val>
                                        </p:tav>
                                        <p:tav tm="100000">
                                          <p:val>
                                            <p:strVal val="#ppt_w"/>
                                          </p:val>
                                        </p:tav>
                                      </p:tavLst>
                                    </p:anim>
                                    <p:anim calcmode="lin" valueType="num">
                                      <p:cBhvr>
                                        <p:cTn id="22" dur="500" fill="hold"/>
                                        <p:tgtEl>
                                          <p:spTgt spid="9218"/>
                                        </p:tgtEl>
                                        <p:attrNameLst>
                                          <p:attrName>ppt_h</p:attrName>
                                        </p:attrNameLst>
                                      </p:cBhvr>
                                      <p:tavLst>
                                        <p:tav tm="0">
                                          <p:val>
                                            <p:fltVal val="0"/>
                                          </p:val>
                                        </p:tav>
                                        <p:tav tm="100000">
                                          <p:val>
                                            <p:strVal val="#ppt_h"/>
                                          </p:val>
                                        </p:tav>
                                      </p:tavLst>
                                    </p:anim>
                                    <p:animEffect transition="in" filter="fade">
                                      <p:cBhvr>
                                        <p:cTn id="23" dur="500"/>
                                        <p:tgtEl>
                                          <p:spTgt spid="9218"/>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9224"/>
                                        </p:tgtEl>
                                        <p:attrNameLst>
                                          <p:attrName>style.visibility</p:attrName>
                                        </p:attrNameLst>
                                      </p:cBhvr>
                                      <p:to>
                                        <p:strVal val="visible"/>
                                      </p:to>
                                    </p:set>
                                    <p:anim calcmode="lin" valueType="num">
                                      <p:cBhvr>
                                        <p:cTn id="28" dur="1000" fill="hold"/>
                                        <p:tgtEl>
                                          <p:spTgt spid="9224"/>
                                        </p:tgtEl>
                                        <p:attrNameLst>
                                          <p:attrName>ppt_w</p:attrName>
                                        </p:attrNameLst>
                                      </p:cBhvr>
                                      <p:tavLst>
                                        <p:tav tm="0">
                                          <p:val>
                                            <p:fltVal val="0"/>
                                          </p:val>
                                        </p:tav>
                                        <p:tav tm="100000">
                                          <p:val>
                                            <p:strVal val="#ppt_w"/>
                                          </p:val>
                                        </p:tav>
                                      </p:tavLst>
                                    </p:anim>
                                    <p:anim calcmode="lin" valueType="num">
                                      <p:cBhvr>
                                        <p:cTn id="29" dur="1000" fill="hold"/>
                                        <p:tgtEl>
                                          <p:spTgt spid="9224"/>
                                        </p:tgtEl>
                                        <p:attrNameLst>
                                          <p:attrName>ppt_h</p:attrName>
                                        </p:attrNameLst>
                                      </p:cBhvr>
                                      <p:tavLst>
                                        <p:tav tm="0">
                                          <p:val>
                                            <p:fltVal val="0"/>
                                          </p:val>
                                        </p:tav>
                                        <p:tav tm="100000">
                                          <p:val>
                                            <p:strVal val="#ppt_h"/>
                                          </p:val>
                                        </p:tav>
                                      </p:tavLst>
                                    </p:anim>
                                    <p:anim calcmode="lin" valueType="num">
                                      <p:cBhvr>
                                        <p:cTn id="30" dur="1000" fill="hold"/>
                                        <p:tgtEl>
                                          <p:spTgt spid="9224"/>
                                        </p:tgtEl>
                                        <p:attrNameLst>
                                          <p:attrName>style.rotation</p:attrName>
                                        </p:attrNameLst>
                                      </p:cBhvr>
                                      <p:tavLst>
                                        <p:tav tm="0">
                                          <p:val>
                                            <p:fltVal val="90"/>
                                          </p:val>
                                        </p:tav>
                                        <p:tav tm="100000">
                                          <p:val>
                                            <p:fltVal val="0"/>
                                          </p:val>
                                        </p:tav>
                                      </p:tavLst>
                                    </p:anim>
                                    <p:animEffect transition="in" filter="fade">
                                      <p:cBhvr>
                                        <p:cTn id="31" dur="10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618856" cy="6192688"/>
          </a:xfrm>
        </p:spPr>
        <p:txBody>
          <a:bodyPr>
            <a:normAutofit lnSpcReduction="10000"/>
          </a:bodyPr>
          <a:lstStyle/>
          <a:p>
            <a:pPr marL="0" indent="0" algn="ctr">
              <a:buNone/>
            </a:pPr>
            <a:r>
              <a:rPr lang="es-CO" dirty="0"/>
              <a:t>Ciertamente </a:t>
            </a:r>
            <a:r>
              <a:rPr lang="es-CO" dirty="0" smtClean="0"/>
              <a:t>que </a:t>
            </a:r>
            <a:r>
              <a:rPr lang="es-CO" dirty="0"/>
              <a:t>ellos no merecían ese traro, merecían morir, con ello se dieron cuenta del </a:t>
            </a:r>
            <a:r>
              <a:rPr lang="es-CO" dirty="0" smtClean="0"/>
              <a:t>carácter </a:t>
            </a:r>
            <a:r>
              <a:rPr lang="es-CO" dirty="0"/>
              <a:t>amoroso de Dios contrario a lo que Satanás les había </a:t>
            </a:r>
            <a:r>
              <a:rPr lang="es-CO" dirty="0" smtClean="0"/>
              <a:t>dicho, </a:t>
            </a:r>
            <a:r>
              <a:rPr lang="es-CO" dirty="0"/>
              <a:t>por tanto descubrieron que Satanás era un mentiroso, allí Dios manifestó su justicia y su amor anticipadamente como lo manifestaría más tarde en la cruz.   </a:t>
            </a:r>
          </a:p>
        </p:txBody>
      </p:sp>
      <p:pic>
        <p:nvPicPr>
          <p:cNvPr id="5" name="Picture 2" descr="http://t0.gstatic.com/images?q=tbn:ANd9GcQ3K4bBfscRh6vu7spdwlPv9Z7svrlOJZiQaW-PPExgrD11UsMy7f-NBZ5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60648"/>
            <a:ext cx="3384376" cy="24482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1.gstatic.com/images?q=tbn:ANd9GcSwnzQB8onxjh254lShLmd7tHDNBGm9jIr52tgBrfKe37m6Qu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2903912"/>
            <a:ext cx="2835188" cy="246811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148064" y="5372029"/>
            <a:ext cx="3582144" cy="1323439"/>
          </a:xfrm>
          <a:prstGeom prst="rect">
            <a:avLst/>
          </a:prstGeom>
        </p:spPr>
        <p:txBody>
          <a:bodyPr wrap="square">
            <a:spAutoFit/>
          </a:bodyPr>
          <a:lstStyle/>
          <a:p>
            <a:pPr algn="ctr"/>
            <a:r>
              <a:rPr lang="es-CO" sz="2000" b="1" dirty="0">
                <a:solidFill>
                  <a:srgbClr val="FF0000"/>
                </a:solidFill>
              </a:rPr>
              <a:t>Note que el castigo que debía recibir el pecador, fue aplicado a Cristo, de esta manera se hiso justicia, y el pecador fue salvo.</a:t>
            </a:r>
          </a:p>
        </p:txBody>
      </p:sp>
    </p:spTree>
    <p:extLst>
      <p:ext uri="{BB962C8B-B14F-4D97-AF65-F5344CB8AC3E}">
        <p14:creationId xmlns:p14="http://schemas.microsoft.com/office/powerpoint/2010/main" val="272402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80">
                                          <p:stCondLst>
                                            <p:cond delay="0"/>
                                          </p:stCondLst>
                                        </p:cTn>
                                        <p:tgtEl>
                                          <p:spTgt spid="6"/>
                                        </p:tgtEl>
                                      </p:cBhvr>
                                    </p:animEffect>
                                    <p:anim calcmode="lin" valueType="num">
                                      <p:cBhvr>
                                        <p:cTn id="15"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0" dur="26">
                                          <p:stCondLst>
                                            <p:cond delay="650"/>
                                          </p:stCondLst>
                                        </p:cTn>
                                        <p:tgtEl>
                                          <p:spTgt spid="6"/>
                                        </p:tgtEl>
                                      </p:cBhvr>
                                      <p:to x="100000" y="60000"/>
                                    </p:animScale>
                                    <p:animScale>
                                      <p:cBhvr>
                                        <p:cTn id="21" dur="166" decel="50000">
                                          <p:stCondLst>
                                            <p:cond delay="676"/>
                                          </p:stCondLst>
                                        </p:cTn>
                                        <p:tgtEl>
                                          <p:spTgt spid="6"/>
                                        </p:tgtEl>
                                      </p:cBhvr>
                                      <p:to x="100000" y="100000"/>
                                    </p:animScale>
                                    <p:animScale>
                                      <p:cBhvr>
                                        <p:cTn id="22" dur="26">
                                          <p:stCondLst>
                                            <p:cond delay="1312"/>
                                          </p:stCondLst>
                                        </p:cTn>
                                        <p:tgtEl>
                                          <p:spTgt spid="6"/>
                                        </p:tgtEl>
                                      </p:cBhvr>
                                      <p:to x="100000" y="80000"/>
                                    </p:animScale>
                                    <p:animScale>
                                      <p:cBhvr>
                                        <p:cTn id="23" dur="166" decel="50000">
                                          <p:stCondLst>
                                            <p:cond delay="1338"/>
                                          </p:stCondLst>
                                        </p:cTn>
                                        <p:tgtEl>
                                          <p:spTgt spid="6"/>
                                        </p:tgtEl>
                                      </p:cBhvr>
                                      <p:to x="100000" y="100000"/>
                                    </p:animScale>
                                    <p:animScale>
                                      <p:cBhvr>
                                        <p:cTn id="24" dur="26">
                                          <p:stCondLst>
                                            <p:cond delay="1642"/>
                                          </p:stCondLst>
                                        </p:cTn>
                                        <p:tgtEl>
                                          <p:spTgt spid="6"/>
                                        </p:tgtEl>
                                      </p:cBhvr>
                                      <p:to x="100000" y="90000"/>
                                    </p:animScale>
                                    <p:animScale>
                                      <p:cBhvr>
                                        <p:cTn id="25" dur="166" decel="50000">
                                          <p:stCondLst>
                                            <p:cond delay="1668"/>
                                          </p:stCondLst>
                                        </p:cTn>
                                        <p:tgtEl>
                                          <p:spTgt spid="6"/>
                                        </p:tgtEl>
                                      </p:cBhvr>
                                      <p:to x="100000" y="100000"/>
                                    </p:animScale>
                                    <p:animScale>
                                      <p:cBhvr>
                                        <p:cTn id="26" dur="26">
                                          <p:stCondLst>
                                            <p:cond delay="1808"/>
                                          </p:stCondLst>
                                        </p:cTn>
                                        <p:tgtEl>
                                          <p:spTgt spid="6"/>
                                        </p:tgtEl>
                                      </p:cBhvr>
                                      <p:to x="100000" y="95000"/>
                                    </p:animScale>
                                    <p:animScale>
                                      <p:cBhvr>
                                        <p:cTn id="27" dur="166" decel="50000">
                                          <p:stCondLst>
                                            <p:cond delay="1834"/>
                                          </p:stCondLst>
                                        </p:cTn>
                                        <p:tgtEl>
                                          <p:spTgt spid="6"/>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2000"/>
                                        <p:tgtEl>
                                          <p:spTgt spid="4"/>
                                        </p:tgtEl>
                                      </p:cBhvr>
                                    </p:animEffect>
                                    <p:anim calcmode="lin" valueType="num">
                                      <p:cBhvr>
                                        <p:cTn id="33" dur="2000" fill="hold"/>
                                        <p:tgtEl>
                                          <p:spTgt spid="4"/>
                                        </p:tgtEl>
                                        <p:attrNameLst>
                                          <p:attrName>ppt_w</p:attrName>
                                        </p:attrNameLst>
                                      </p:cBhvr>
                                      <p:tavLst>
                                        <p:tav tm="0" fmla="#ppt_w*sin(2.5*pi*$)">
                                          <p:val>
                                            <p:fltVal val="0"/>
                                          </p:val>
                                        </p:tav>
                                        <p:tav tm="100000">
                                          <p:val>
                                            <p:fltVal val="1"/>
                                          </p:val>
                                        </p:tav>
                                      </p:tavLst>
                                    </p:anim>
                                    <p:anim calcmode="lin" valueType="num">
                                      <p:cBhvr>
                                        <p:cTn id="3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p:spPr>
        <p:txBody>
          <a:bodyPr>
            <a:normAutofit/>
          </a:bodyPr>
          <a:lstStyle/>
          <a:p>
            <a:pPr marL="0" indent="0" algn="ctr">
              <a:buNone/>
            </a:pPr>
            <a:r>
              <a:rPr lang="es-CO" dirty="0" smtClean="0"/>
              <a:t>Cuando Jesús nació no lo hizo con la naturaleza santa de Adán sino con la naturaleza caída de Adán </a:t>
            </a:r>
            <a:r>
              <a:rPr lang="es-CO" dirty="0" smtClean="0">
                <a:solidFill>
                  <a:srgbClr val="FF0000"/>
                </a:solidFill>
              </a:rPr>
              <a:t>(Hebreos 2:14).</a:t>
            </a:r>
          </a:p>
        </p:txBody>
      </p:sp>
      <p:sp>
        <p:nvSpPr>
          <p:cNvPr id="2" name="1 Rectángulo"/>
          <p:cNvSpPr/>
          <p:nvPr/>
        </p:nvSpPr>
        <p:spPr>
          <a:xfrm>
            <a:off x="154750" y="2505809"/>
            <a:ext cx="6048672" cy="3046988"/>
          </a:xfrm>
          <a:prstGeom prst="rect">
            <a:avLst/>
          </a:prstGeom>
        </p:spPr>
        <p:txBody>
          <a:bodyPr wrap="square">
            <a:spAutoFit/>
          </a:bodyPr>
          <a:lstStyle/>
          <a:p>
            <a:pPr algn="ctr"/>
            <a:r>
              <a:rPr lang="es-CO" sz="3200" b="1" baseline="30000" dirty="0"/>
              <a:t>«</a:t>
            </a:r>
            <a:r>
              <a:rPr lang="es-CO" sz="3200" dirty="0"/>
              <a:t>Así que, por cuanto los hijos participaron de carne y sangre, </a:t>
            </a:r>
            <a:r>
              <a:rPr lang="es-CO" sz="3200" dirty="0" smtClean="0"/>
              <a:t>Él </a:t>
            </a:r>
            <a:r>
              <a:rPr lang="es-CO" sz="3200" dirty="0"/>
              <a:t>también participó de lo mismo, para destruir por medio de la muerte al que tenía el imperio de la muerte, esto es, al diablo»</a:t>
            </a:r>
          </a:p>
        </p:txBody>
      </p:sp>
      <p:pic>
        <p:nvPicPr>
          <p:cNvPr id="1026" name="Picture 2" descr="http://t1.gstatic.com/images?q=tbn:ANd9GcS22125Y2emiw2Ibe1lBcqcgTMojT6otW686DdGBDWcy7I0Pg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448" y="2181334"/>
            <a:ext cx="2736304" cy="3695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030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88232"/>
          </a:xfrm>
        </p:spPr>
        <p:txBody>
          <a:bodyPr>
            <a:normAutofit/>
          </a:bodyPr>
          <a:lstStyle/>
          <a:p>
            <a:pPr marL="0" indent="0" algn="ctr">
              <a:buNone/>
            </a:pPr>
            <a:r>
              <a:rPr lang="es-CO" dirty="0"/>
              <a:t>Recuerde que </a:t>
            </a:r>
            <a:r>
              <a:rPr lang="es-CO" dirty="0" smtClean="0"/>
              <a:t>Adán y Eva engendraron hijos fue después de pecar no antes, por tanto ellos </a:t>
            </a:r>
            <a:r>
              <a:rPr lang="es-CO" dirty="0"/>
              <a:t>nos trasmitieron la </a:t>
            </a:r>
            <a:r>
              <a:rPr lang="es-CO" i="1" u="sng" dirty="0">
                <a:solidFill>
                  <a:srgbClr val="0070C0"/>
                </a:solidFill>
              </a:rPr>
              <a:t>tendencia al pecado</a:t>
            </a:r>
            <a:r>
              <a:rPr lang="es-CO" dirty="0"/>
              <a:t>, </a:t>
            </a:r>
            <a:r>
              <a:rPr lang="es-CO" dirty="0" smtClean="0"/>
              <a:t>de esa manera el </a:t>
            </a:r>
            <a:r>
              <a:rPr lang="es-CO" dirty="0"/>
              <a:t>mismo </a:t>
            </a:r>
            <a:r>
              <a:rPr lang="es-CO" dirty="0" smtClean="0"/>
              <a:t>Jesús </a:t>
            </a:r>
            <a:r>
              <a:rPr lang="es-CO" dirty="0"/>
              <a:t>la recibió de </a:t>
            </a:r>
            <a:r>
              <a:rPr lang="es-CO" dirty="0" smtClean="0"/>
              <a:t>María. </a:t>
            </a:r>
          </a:p>
        </p:txBody>
      </p:sp>
      <p:sp>
        <p:nvSpPr>
          <p:cNvPr id="4" name="3 Rectángulo"/>
          <p:cNvSpPr/>
          <p:nvPr/>
        </p:nvSpPr>
        <p:spPr>
          <a:xfrm>
            <a:off x="107504" y="2996952"/>
            <a:ext cx="6192688" cy="3785652"/>
          </a:xfrm>
          <a:prstGeom prst="rect">
            <a:avLst/>
          </a:prstGeom>
        </p:spPr>
        <p:txBody>
          <a:bodyPr wrap="square">
            <a:spAutoFit/>
          </a:bodyPr>
          <a:lstStyle/>
          <a:p>
            <a:pPr algn="ctr"/>
            <a:r>
              <a:rPr lang="es-CO" sz="3600" dirty="0">
                <a:solidFill>
                  <a:srgbClr val="FF0000"/>
                </a:solidFill>
              </a:rPr>
              <a:t>Hebreos 4:15</a:t>
            </a:r>
            <a:r>
              <a:rPr lang="es-CO" sz="3600" dirty="0"/>
              <a:t>. «Porque no tenemos un sumo sacerdote que no pueda compadecerse de nuestras debilidades, </a:t>
            </a:r>
            <a:r>
              <a:rPr lang="es-CO" sz="3200" b="1" i="1" dirty="0">
                <a:solidFill>
                  <a:srgbClr val="0070C0"/>
                </a:solidFill>
              </a:rPr>
              <a:t>SINO UNO QUE FUE TENTADO EN TODO SEGÚN NUESTRA SEMEJANZA, PERO SIN PECADO».</a:t>
            </a:r>
          </a:p>
        </p:txBody>
      </p:sp>
      <p:sp>
        <p:nvSpPr>
          <p:cNvPr id="5" name="4 Rectángulo"/>
          <p:cNvSpPr/>
          <p:nvPr/>
        </p:nvSpPr>
        <p:spPr>
          <a:xfrm>
            <a:off x="107503" y="5301208"/>
            <a:ext cx="8784975" cy="369332"/>
          </a:xfrm>
          <a:prstGeom prst="rect">
            <a:avLst/>
          </a:prstGeom>
        </p:spPr>
        <p:txBody>
          <a:bodyPr wrap="square">
            <a:spAutoFit/>
          </a:bodyPr>
          <a:lstStyle/>
          <a:p>
            <a:r>
              <a:rPr lang="es-CO" dirty="0"/>
              <a:t>. </a:t>
            </a:r>
          </a:p>
        </p:txBody>
      </p:sp>
      <p:pic>
        <p:nvPicPr>
          <p:cNvPr id="7" name="Picture 2" descr="http://t1.gstatic.com/images?q=tbn:ANd9GcS22125Y2emiw2Ibe1lBcqcgTMojT6otW686DdGBDWcy7I0Pg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448" y="2996952"/>
            <a:ext cx="2736304"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241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016224"/>
          </a:xfrm>
        </p:spPr>
        <p:txBody>
          <a:bodyPr>
            <a:normAutofit lnSpcReduction="10000"/>
          </a:bodyPr>
          <a:lstStyle/>
          <a:p>
            <a:pPr marL="0" indent="0" algn="ctr">
              <a:buNone/>
            </a:pPr>
            <a:r>
              <a:rPr lang="es-CO" sz="3300" b="1" u="sng" dirty="0"/>
              <a:t>Jesús siempre mantuvo esa naturaleza humana en sujeción</a:t>
            </a:r>
            <a:r>
              <a:rPr lang="es-CO" dirty="0"/>
              <a:t> (</a:t>
            </a:r>
            <a:r>
              <a:rPr lang="es-CO" b="1" dirty="0">
                <a:solidFill>
                  <a:srgbClr val="FF0000"/>
                </a:solidFill>
              </a:rPr>
              <a:t>1</a:t>
            </a:r>
            <a:r>
              <a:rPr lang="es-CO" dirty="0"/>
              <a:t>), Desde niño </a:t>
            </a:r>
            <a:r>
              <a:rPr lang="es-CO" dirty="0" smtClean="0"/>
              <a:t>se entregó voluntariamente a </a:t>
            </a:r>
            <a:r>
              <a:rPr lang="es-CO" dirty="0"/>
              <a:t>los </a:t>
            </a:r>
            <a:r>
              <a:rPr lang="es-CO" i="1" dirty="0">
                <a:solidFill>
                  <a:srgbClr val="0070C0"/>
                </a:solidFill>
              </a:rPr>
              <a:t>«asuntos de su Padre celestial»</a:t>
            </a:r>
            <a:r>
              <a:rPr lang="es-CO" dirty="0"/>
              <a:t> </a:t>
            </a:r>
            <a:r>
              <a:rPr lang="es-CO" dirty="0" smtClean="0">
                <a:solidFill>
                  <a:srgbClr val="FF0000"/>
                </a:solidFill>
              </a:rPr>
              <a:t>(Luc.2:49</a:t>
            </a:r>
            <a:r>
              <a:rPr lang="es-CO" dirty="0">
                <a:solidFill>
                  <a:srgbClr val="FF0000"/>
                </a:solidFill>
              </a:rPr>
              <a:t>)</a:t>
            </a:r>
            <a:r>
              <a:rPr lang="es-CO" dirty="0"/>
              <a:t>. </a:t>
            </a:r>
            <a:r>
              <a:rPr lang="es-CO" dirty="0" smtClean="0"/>
              <a:t>Y</a:t>
            </a:r>
          </a:p>
        </p:txBody>
      </p:sp>
      <p:pic>
        <p:nvPicPr>
          <p:cNvPr id="4" name="Picture 2" descr="http://t1.gstatic.com/images?q=tbn:ANd9GcRSO3H8KtpL-PK_4xAS66msRhoom7mH4yy0u3KPEVcqpnjWxqR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235934"/>
            <a:ext cx="2016224" cy="23042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536" y="2708920"/>
            <a:ext cx="5688632" cy="3662541"/>
          </a:xfrm>
          <a:prstGeom prst="rect">
            <a:avLst/>
          </a:prstGeom>
        </p:spPr>
        <p:txBody>
          <a:bodyPr wrap="square">
            <a:spAutoFit/>
          </a:bodyPr>
          <a:lstStyle/>
          <a:p>
            <a:pPr algn="ctr"/>
            <a:r>
              <a:rPr lang="es-CO" sz="2800" dirty="0"/>
              <a:t>(</a:t>
            </a:r>
            <a:r>
              <a:rPr lang="es-CO" sz="2800" b="1" dirty="0">
                <a:solidFill>
                  <a:srgbClr val="FF0000"/>
                </a:solidFill>
              </a:rPr>
              <a:t>2</a:t>
            </a:r>
            <a:r>
              <a:rPr lang="es-CO" sz="2800" dirty="0"/>
              <a:t>). </a:t>
            </a:r>
            <a:r>
              <a:rPr lang="es-CO" sz="3200" b="1" u="sng" dirty="0"/>
              <a:t>Pasaba mucho tiempo en oración</a:t>
            </a:r>
            <a:r>
              <a:rPr lang="es-CO" sz="2800" dirty="0"/>
              <a:t>. el apóstol Pablo nos dice:  «</a:t>
            </a:r>
            <a:r>
              <a:rPr lang="es-CO" sz="2800" i="1" dirty="0">
                <a:solidFill>
                  <a:srgbClr val="0070C0"/>
                </a:solidFill>
              </a:rPr>
              <a:t>En los días de su vida mortal, Jesús ofreció oraciones y súplicas con fuerte clamor y lágrimas al que podía salvarlo de la muerte, y fue escuchado por su reverente sumisión</a:t>
            </a:r>
            <a:r>
              <a:rPr lang="es-CO" sz="2800" b="1" i="1" dirty="0" smtClean="0"/>
              <a:t>»</a:t>
            </a:r>
          </a:p>
          <a:p>
            <a:pPr algn="ctr"/>
            <a:r>
              <a:rPr lang="es-CO" sz="2800" b="1" i="1" dirty="0"/>
              <a:t> </a:t>
            </a:r>
            <a:r>
              <a:rPr lang="es-CO" sz="2800" dirty="0">
                <a:solidFill>
                  <a:srgbClr val="FF0000"/>
                </a:solidFill>
              </a:rPr>
              <a:t>(Hebreos 5.7). </a:t>
            </a:r>
          </a:p>
        </p:txBody>
      </p:sp>
      <p:sp>
        <p:nvSpPr>
          <p:cNvPr id="5" name="4 Rectángulo"/>
          <p:cNvSpPr/>
          <p:nvPr/>
        </p:nvSpPr>
        <p:spPr>
          <a:xfrm>
            <a:off x="6087289" y="4725144"/>
            <a:ext cx="2915816" cy="2031325"/>
          </a:xfrm>
          <a:prstGeom prst="rect">
            <a:avLst/>
          </a:prstGeom>
        </p:spPr>
        <p:txBody>
          <a:bodyPr wrap="square">
            <a:spAutoFit/>
          </a:bodyPr>
          <a:lstStyle/>
          <a:p>
            <a:pPr algn="ctr"/>
            <a:r>
              <a:rPr lang="es-CO" b="1" dirty="0">
                <a:solidFill>
                  <a:srgbClr val="FF0000"/>
                </a:solidFill>
              </a:rPr>
              <a:t>Recuerda que el mismo Jesús participó del conflicto en su </a:t>
            </a:r>
            <a:r>
              <a:rPr lang="es-CO" b="1" dirty="0" smtClean="0">
                <a:solidFill>
                  <a:srgbClr val="FF0000"/>
                </a:solidFill>
              </a:rPr>
              <a:t>corazón de una manera más intensa que nosotros,  pero </a:t>
            </a:r>
            <a:r>
              <a:rPr lang="es-CO" b="1" dirty="0">
                <a:solidFill>
                  <a:srgbClr val="FF0000"/>
                </a:solidFill>
              </a:rPr>
              <a:t>venció por la relación que mantenía con su Padre celestial.</a:t>
            </a:r>
          </a:p>
        </p:txBody>
      </p:sp>
    </p:spTree>
    <p:extLst>
      <p:ext uri="{BB962C8B-B14F-4D97-AF65-F5344CB8AC3E}">
        <p14:creationId xmlns:p14="http://schemas.microsoft.com/office/powerpoint/2010/main" val="268486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184576" cy="6120680"/>
          </a:xfrm>
        </p:spPr>
        <p:txBody>
          <a:bodyPr>
            <a:noAutofit/>
          </a:bodyPr>
          <a:lstStyle/>
          <a:p>
            <a:pPr marL="0" indent="0" algn="ctr">
              <a:buNone/>
            </a:pPr>
            <a:endParaRPr lang="es-CO" sz="4000" dirty="0" smtClean="0"/>
          </a:p>
          <a:p>
            <a:pPr marL="0" indent="0" algn="ctr">
              <a:buNone/>
            </a:pPr>
            <a:r>
              <a:rPr lang="es-CO" sz="4000" dirty="0" smtClean="0"/>
              <a:t>Otra </a:t>
            </a:r>
            <a:r>
              <a:rPr lang="es-CO" sz="4000" dirty="0"/>
              <a:t>cosa </a:t>
            </a:r>
            <a:r>
              <a:rPr lang="es-CO" sz="4000" dirty="0" smtClean="0"/>
              <a:t>maravillosa, única </a:t>
            </a:r>
            <a:r>
              <a:rPr lang="es-CO" sz="4000" dirty="0"/>
              <a:t>que encontramos en Él es que en su nacimiento </a:t>
            </a:r>
            <a:r>
              <a:rPr lang="es-CO" sz="4000" dirty="0" smtClean="0"/>
              <a:t>nació </a:t>
            </a:r>
            <a:r>
              <a:rPr lang="es-CO" sz="4000" dirty="0"/>
              <a:t>dos veces: De María como humano, y del </a:t>
            </a:r>
            <a:r>
              <a:rPr lang="es-CO" sz="4000" dirty="0" smtClean="0"/>
              <a:t>Espíritu </a:t>
            </a:r>
            <a:r>
              <a:rPr lang="es-CO" sz="4000" dirty="0"/>
              <a:t>Santo, ya que no tubo padre </a:t>
            </a:r>
            <a:r>
              <a:rPr lang="es-CO" sz="4000" dirty="0" smtClean="0"/>
              <a:t>humano.</a:t>
            </a:r>
            <a:endParaRPr lang="es-CO" sz="4000" dirty="0"/>
          </a:p>
        </p:txBody>
      </p:sp>
      <p:pic>
        <p:nvPicPr>
          <p:cNvPr id="1028" name="Picture 4" descr="http://t0.gstatic.com/images?q=tbn:ANd9GcTAzCqMsk19RvuVin7R7tma_f8VeoGW3xYxV-KPS6S_Uoj9WgDy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484784"/>
            <a:ext cx="3528392"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793442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5073427"/>
          </a:xfrm>
        </p:spPr>
        <p:txBody>
          <a:bodyPr/>
          <a:lstStyle/>
          <a:p>
            <a:pPr marL="0" indent="0" algn="ctr">
              <a:buNone/>
            </a:pPr>
            <a:r>
              <a:rPr lang="es-CO" b="1" i="1" dirty="0" smtClean="0">
                <a:solidFill>
                  <a:srgbClr val="FF0000"/>
                </a:solidFill>
                <a:latin typeface="Andalus" pitchFamily="18" charset="-78"/>
                <a:cs typeface="Andalus" pitchFamily="18" charset="-78"/>
              </a:rPr>
              <a:t>¿QUÉ ES INDISPENSABLE QUE EXPERIMENTE EL HOMBRE PARA PARTICIPAR DE LA SALBACIÓN?</a:t>
            </a:r>
          </a:p>
          <a:p>
            <a:endParaRPr lang="es-CO" dirty="0"/>
          </a:p>
          <a:p>
            <a:endParaRPr lang="es-CO" dirty="0" smtClean="0"/>
          </a:p>
          <a:p>
            <a:pPr marL="0" indent="0">
              <a:buNone/>
            </a:pPr>
            <a:r>
              <a:rPr lang="es-CO" dirty="0" smtClean="0"/>
              <a:t>1). La fe.</a:t>
            </a:r>
          </a:p>
          <a:p>
            <a:pPr marL="0" indent="0">
              <a:buNone/>
            </a:pPr>
            <a:r>
              <a:rPr lang="es-CO" dirty="0" smtClean="0"/>
              <a:t>2). El bautismo.</a:t>
            </a:r>
          </a:p>
          <a:p>
            <a:pPr marL="0" indent="0">
              <a:buNone/>
            </a:pPr>
            <a:r>
              <a:rPr lang="es-CO" dirty="0" smtClean="0"/>
              <a:t>3). Recibir el Espíritu Santo. </a:t>
            </a:r>
            <a:endParaRPr lang="es-CO" dirty="0"/>
          </a:p>
        </p:txBody>
      </p:sp>
      <p:pic>
        <p:nvPicPr>
          <p:cNvPr id="1026" name="Picture 2" descr="http://t3.gstatic.com/images?q=tbn:ANd9GcTJa4e5rRfW2xLrQlDKu5iCd-gP9HBbjGHld2wYXcZlWLmJyVX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2710590"/>
            <a:ext cx="5040560" cy="2158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5378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ipe(down)">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wipe(down)">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2696" y="332656"/>
            <a:ext cx="8599784" cy="1512168"/>
          </a:xfrm>
        </p:spPr>
        <p:txBody>
          <a:bodyPr>
            <a:normAutofit/>
          </a:bodyPr>
          <a:lstStyle/>
          <a:p>
            <a:pPr marL="0" indent="0" algn="ctr">
              <a:buNone/>
            </a:pPr>
            <a:r>
              <a:rPr lang="es-CO" dirty="0" smtClean="0"/>
              <a:t>Los hombres para ser salvos necesitan experimentar el nacimiento espiritual </a:t>
            </a:r>
            <a:r>
              <a:rPr lang="es-CO" dirty="0" smtClean="0">
                <a:solidFill>
                  <a:srgbClr val="FF0000"/>
                </a:solidFill>
              </a:rPr>
              <a:t>Juan 1:11-13</a:t>
            </a:r>
            <a:r>
              <a:rPr lang="es-CO" b="1" baseline="30000" dirty="0" smtClean="0">
                <a:solidFill>
                  <a:srgbClr val="FF0000"/>
                </a:solidFill>
              </a:rPr>
              <a:t>  </a:t>
            </a:r>
          </a:p>
        </p:txBody>
      </p:sp>
      <p:sp>
        <p:nvSpPr>
          <p:cNvPr id="4" name="3 Rectángulo"/>
          <p:cNvSpPr/>
          <p:nvPr/>
        </p:nvSpPr>
        <p:spPr>
          <a:xfrm>
            <a:off x="292696" y="1916832"/>
            <a:ext cx="5503440" cy="4524315"/>
          </a:xfrm>
          <a:prstGeom prst="rect">
            <a:avLst/>
          </a:prstGeom>
        </p:spPr>
        <p:txBody>
          <a:bodyPr wrap="square">
            <a:spAutoFit/>
          </a:bodyPr>
          <a:lstStyle/>
          <a:p>
            <a:pPr algn="ctr"/>
            <a:r>
              <a:rPr lang="es-CO" sz="3200" dirty="0"/>
              <a:t>A lo suyo vino, y los suyos no le recibieron. </a:t>
            </a:r>
            <a:r>
              <a:rPr lang="es-CO" sz="3200" b="1" baseline="30000" dirty="0"/>
              <a:t>12 </a:t>
            </a:r>
            <a:r>
              <a:rPr lang="es-CO" sz="3200" dirty="0"/>
              <a:t>Mas a todos los que le recibieron, a los que </a:t>
            </a:r>
            <a:r>
              <a:rPr lang="es-CO" sz="3200" i="1" u="sng" dirty="0">
                <a:solidFill>
                  <a:srgbClr val="0070C0"/>
                </a:solidFill>
              </a:rPr>
              <a:t>creen en su nombre</a:t>
            </a:r>
            <a:r>
              <a:rPr lang="es-CO" sz="3200" dirty="0"/>
              <a:t>, les dio potestad de ser hechos hijos de Dios; </a:t>
            </a:r>
            <a:r>
              <a:rPr lang="es-CO" sz="3200" i="1" dirty="0">
                <a:solidFill>
                  <a:srgbClr val="0070C0"/>
                </a:solidFill>
              </a:rPr>
              <a:t>los cuales no son engendrados de sangre, ni de voluntad de carne, ni de voluntad de varón, sino de Dios.</a:t>
            </a:r>
          </a:p>
        </p:txBody>
      </p:sp>
      <p:pic>
        <p:nvPicPr>
          <p:cNvPr id="2050" name="Picture 2" descr="http://t3.gstatic.com/images?q=tbn:ANd9GcSs7fRx-BBkj-deXrCLEO8Di8nAGmypd1-3MCG2GHYhg3h-B6Vb4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060848"/>
            <a:ext cx="2808312"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7444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656184"/>
          </a:xfrm>
        </p:spPr>
        <p:txBody>
          <a:bodyPr>
            <a:normAutofit/>
          </a:bodyPr>
          <a:lstStyle/>
          <a:p>
            <a:pPr marL="0" indent="0" algn="ctr">
              <a:buNone/>
            </a:pPr>
            <a:r>
              <a:rPr lang="es-CO" dirty="0" smtClean="0"/>
              <a:t>En el momento que se recibe a Cristo son bautizados reciben una nueva naturaleza y Dios les concede su Espíritu Santo </a:t>
            </a:r>
            <a:r>
              <a:rPr lang="es-CO" dirty="0" smtClean="0">
                <a:solidFill>
                  <a:srgbClr val="FF0000"/>
                </a:solidFill>
              </a:rPr>
              <a:t>Ezequiel 36:25-27</a:t>
            </a:r>
            <a:r>
              <a:rPr lang="es-CO" dirty="0" smtClean="0"/>
              <a:t>.</a:t>
            </a:r>
          </a:p>
        </p:txBody>
      </p:sp>
      <p:sp>
        <p:nvSpPr>
          <p:cNvPr id="4" name="3 Rectángulo"/>
          <p:cNvSpPr/>
          <p:nvPr/>
        </p:nvSpPr>
        <p:spPr>
          <a:xfrm>
            <a:off x="323528" y="2828836"/>
            <a:ext cx="5040560" cy="3970318"/>
          </a:xfrm>
          <a:prstGeom prst="rect">
            <a:avLst/>
          </a:prstGeom>
        </p:spPr>
        <p:txBody>
          <a:bodyPr wrap="square">
            <a:spAutoFit/>
          </a:bodyPr>
          <a:lstStyle/>
          <a:p>
            <a:pPr marR="360" algn="ctr"/>
            <a:r>
              <a:rPr lang="es-CO" sz="2800" b="1" baseline="30000" dirty="0">
                <a:solidFill>
                  <a:srgbClr val="800000"/>
                </a:solidFill>
                <a:latin typeface="Segoe UI"/>
              </a:rPr>
              <a:t>25 </a:t>
            </a:r>
            <a:r>
              <a:rPr lang="es-CO" sz="3600" dirty="0">
                <a:solidFill>
                  <a:srgbClr val="000000"/>
                </a:solidFill>
                <a:latin typeface="Segoe UI"/>
              </a:rPr>
              <a:t>Esparciré sobre vosotros agua limpia, y seréis limpiados de todas vuestras inmundicias; y de todos vuestros ídolos os limpiaré.</a:t>
            </a:r>
            <a:r>
              <a:rPr lang="es-CO" sz="2800" dirty="0">
                <a:solidFill>
                  <a:srgbClr val="0080FF"/>
                </a:solidFill>
                <a:latin typeface="Segoe UI"/>
              </a:rPr>
              <a:t> </a:t>
            </a:r>
            <a:endParaRPr lang="es-CO" sz="2800" dirty="0">
              <a:solidFill>
                <a:srgbClr val="808000"/>
              </a:solidFill>
              <a:latin typeface="Segoe UI"/>
            </a:endParaRPr>
          </a:p>
        </p:txBody>
      </p:sp>
      <p:pic>
        <p:nvPicPr>
          <p:cNvPr id="4098" name="Picture 2" descr="http://t2.gstatic.com/images?q=tbn:ANd9GcRB_ne4i3fKEDRl29Wz0VCitZQnXVd1ZWaIM6HQbpiEJZOpmpv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828836"/>
            <a:ext cx="3456384" cy="247237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64088" y="5589240"/>
            <a:ext cx="3456384" cy="1015663"/>
          </a:xfrm>
          <a:prstGeom prst="rect">
            <a:avLst/>
          </a:prstGeom>
        </p:spPr>
        <p:txBody>
          <a:bodyPr wrap="square">
            <a:spAutoFit/>
          </a:bodyPr>
          <a:lstStyle/>
          <a:p>
            <a:pPr algn="ctr"/>
            <a:r>
              <a:rPr lang="es-CO" sz="2000" b="1" dirty="0">
                <a:solidFill>
                  <a:srgbClr val="FF0000"/>
                </a:solidFill>
              </a:rPr>
              <a:t>«El que no nace de agua y del Espíritu, no puede entrar en el reino de Dios» </a:t>
            </a:r>
            <a:r>
              <a:rPr lang="es-CO" sz="2000" b="1" dirty="0"/>
              <a:t>(Juan 3:5).</a:t>
            </a:r>
          </a:p>
        </p:txBody>
      </p:sp>
    </p:spTree>
    <p:extLst>
      <p:ext uri="{BB962C8B-B14F-4D97-AF65-F5344CB8AC3E}">
        <p14:creationId xmlns:p14="http://schemas.microsoft.com/office/powerpoint/2010/main" val="2923295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944216"/>
          </a:xfrm>
        </p:spPr>
        <p:txBody>
          <a:bodyPr>
            <a:normAutofit lnSpcReduction="10000"/>
          </a:bodyPr>
          <a:lstStyle/>
          <a:p>
            <a:pPr marL="0" marR="360" indent="0" algn="ctr">
              <a:buNone/>
            </a:pPr>
            <a:r>
              <a:rPr lang="es-CO" sz="2400" b="1" baseline="30000" dirty="0">
                <a:solidFill>
                  <a:srgbClr val="800000"/>
                </a:solidFill>
                <a:latin typeface="Segoe UI"/>
              </a:rPr>
              <a:t>26 </a:t>
            </a:r>
            <a:r>
              <a:rPr lang="es-CO" dirty="0">
                <a:solidFill>
                  <a:srgbClr val="000000"/>
                </a:solidFill>
                <a:latin typeface="Segoe UI"/>
              </a:rPr>
              <a:t>Os daré corazón nuevo, y pondré espíritu nuevo dentro de vosotros; y quitaré de vuestra carne el corazón de piedra, y os daré un corazón de carne</a:t>
            </a:r>
            <a:r>
              <a:rPr lang="es-CO" dirty="0" smtClean="0">
                <a:solidFill>
                  <a:srgbClr val="000000"/>
                </a:solidFill>
                <a:latin typeface="Segoe UI"/>
              </a:rPr>
              <a:t>.</a:t>
            </a:r>
            <a:endParaRPr lang="es-CO" sz="2400" dirty="0">
              <a:solidFill>
                <a:srgbClr val="808000"/>
              </a:solidFill>
              <a:latin typeface="Segoe UI"/>
            </a:endParaRPr>
          </a:p>
        </p:txBody>
      </p:sp>
      <p:sp>
        <p:nvSpPr>
          <p:cNvPr id="4" name="3 Rectángulo"/>
          <p:cNvSpPr/>
          <p:nvPr/>
        </p:nvSpPr>
        <p:spPr>
          <a:xfrm>
            <a:off x="288249" y="2924944"/>
            <a:ext cx="5760640" cy="3754874"/>
          </a:xfrm>
          <a:prstGeom prst="rect">
            <a:avLst/>
          </a:prstGeom>
        </p:spPr>
        <p:txBody>
          <a:bodyPr wrap="square">
            <a:spAutoFit/>
          </a:bodyPr>
          <a:lstStyle/>
          <a:p>
            <a:pPr marR="360" algn="ctr"/>
            <a:r>
              <a:rPr lang="es-CO" b="1" i="1" baseline="30000" dirty="0">
                <a:solidFill>
                  <a:srgbClr val="FF0000"/>
                </a:solidFill>
                <a:latin typeface="Segoe UI"/>
              </a:rPr>
              <a:t>27 </a:t>
            </a:r>
            <a:r>
              <a:rPr lang="es-CO" sz="2400" i="1" dirty="0">
                <a:solidFill>
                  <a:srgbClr val="FF0000"/>
                </a:solidFill>
                <a:latin typeface="Segoe UI"/>
              </a:rPr>
              <a:t>Y pondré dentro de </a:t>
            </a:r>
            <a:r>
              <a:rPr lang="es-CO" sz="2800" i="1" dirty="0">
                <a:solidFill>
                  <a:srgbClr val="FF0000"/>
                </a:solidFill>
                <a:latin typeface="Segoe UI"/>
              </a:rPr>
              <a:t>vosotros</a:t>
            </a:r>
            <a:r>
              <a:rPr lang="es-CO" sz="2400" i="1" dirty="0">
                <a:solidFill>
                  <a:srgbClr val="FF0000"/>
                </a:solidFill>
                <a:latin typeface="Segoe UI"/>
              </a:rPr>
              <a:t> mi Espíritu, y haré que andéis en mis estatutos, y guardéis mis preceptos, y los pongáis por obra.</a:t>
            </a:r>
            <a:r>
              <a:rPr lang="es-CO" sz="2400" dirty="0">
                <a:solidFill>
                  <a:srgbClr val="000000"/>
                </a:solidFill>
                <a:latin typeface="Segoe UI"/>
              </a:rPr>
              <a:t> Nota. Esto es contrario a lo que se predica que los mandamientos de Dios no se pueden </a:t>
            </a:r>
            <a:r>
              <a:rPr lang="es-CO" sz="2400" dirty="0" smtClean="0">
                <a:solidFill>
                  <a:srgbClr val="000000"/>
                </a:solidFill>
                <a:latin typeface="Segoe UI"/>
              </a:rPr>
              <a:t>obedecer. No se puede pero por nosotros mismos, para eso es que Dios nos da el Espíritu Santo. </a:t>
            </a:r>
            <a:endParaRPr lang="es-CO" sz="2400" dirty="0"/>
          </a:p>
          <a:p>
            <a:pPr algn="ctr"/>
            <a:endParaRPr lang="es-CO" dirty="0"/>
          </a:p>
        </p:txBody>
      </p:sp>
      <p:pic>
        <p:nvPicPr>
          <p:cNvPr id="5122" name="Picture 2" descr="http://t3.gstatic.com/images?q=tbn:ANd9GcTnVpDiTACPBWSPPhiBWCXBJ4LXnfVlOAJLsoffyVwgkIn86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0289" y="2924944"/>
            <a:ext cx="2755007" cy="3143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064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332656"/>
            <a:ext cx="8229600" cy="2160240"/>
          </a:xfrm>
        </p:spPr>
        <p:txBody>
          <a:bodyPr>
            <a:normAutofit/>
          </a:bodyPr>
          <a:lstStyle/>
          <a:p>
            <a:r>
              <a:rPr lang="es-CO" dirty="0" smtClean="0">
                <a:solidFill>
                  <a:srgbClr val="FF0000"/>
                </a:solidFill>
              </a:rPr>
              <a:t>1 Juan 3:8,9</a:t>
            </a:r>
            <a:r>
              <a:rPr lang="es-CO" dirty="0" smtClean="0"/>
              <a:t>.</a:t>
            </a:r>
            <a:r>
              <a:rPr lang="es-CO" dirty="0"/>
              <a:t> El que practica el pecado es del diablo; porque el diablo peca desde el principio. Para esto apareció el Hijo de Dios, para deshacer las obras del diablo. </a:t>
            </a:r>
          </a:p>
        </p:txBody>
      </p:sp>
      <p:sp>
        <p:nvSpPr>
          <p:cNvPr id="4" name="3 Rectángulo"/>
          <p:cNvSpPr/>
          <p:nvPr/>
        </p:nvSpPr>
        <p:spPr>
          <a:xfrm>
            <a:off x="323528" y="3356992"/>
            <a:ext cx="5328592" cy="3046988"/>
          </a:xfrm>
          <a:prstGeom prst="rect">
            <a:avLst/>
          </a:prstGeom>
        </p:spPr>
        <p:txBody>
          <a:bodyPr wrap="square">
            <a:spAutoFit/>
          </a:bodyPr>
          <a:lstStyle/>
          <a:p>
            <a:r>
              <a:rPr lang="es-CO" sz="3200" b="1" baseline="30000" dirty="0"/>
              <a:t>9 </a:t>
            </a:r>
            <a:r>
              <a:rPr lang="es-CO" sz="3200" dirty="0"/>
              <a:t>Todo aquel que es nacido de Dios, </a:t>
            </a:r>
            <a:r>
              <a:rPr lang="es-CO" sz="3200" i="1" u="sng" dirty="0"/>
              <a:t>no sigue pecando</a:t>
            </a:r>
            <a:r>
              <a:rPr lang="es-CO" sz="3200" dirty="0"/>
              <a:t>, </a:t>
            </a:r>
            <a:r>
              <a:rPr lang="es-CO" sz="3200" i="1" dirty="0">
                <a:solidFill>
                  <a:srgbClr val="0070C0"/>
                </a:solidFill>
              </a:rPr>
              <a:t>porque la Simiente de Dios permanece en él</a:t>
            </a:r>
            <a:r>
              <a:rPr lang="es-CO" sz="3200" dirty="0"/>
              <a:t>; y no puede pecar, porque es nacido de Dios (o engendrado por Dios). </a:t>
            </a:r>
          </a:p>
        </p:txBody>
      </p:sp>
      <p:pic>
        <p:nvPicPr>
          <p:cNvPr id="3074" name="Picture 2" descr="http://t1.gstatic.com/images?q=tbn:ANd9GcSC3yta6yHEQJrKX8Fb_Teudt7MxKnFmgIzIe_VRtom3TAZMR6S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3537" y="3353965"/>
            <a:ext cx="3240360"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117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4176464" cy="5904656"/>
          </a:xfrm>
        </p:spPr>
        <p:txBody>
          <a:bodyPr>
            <a:normAutofit lnSpcReduction="10000"/>
          </a:bodyPr>
          <a:lstStyle/>
          <a:p>
            <a:pPr algn="ctr"/>
            <a:r>
              <a:rPr lang="es-CO" dirty="0" smtClean="0"/>
              <a:t>A esa experiencia se refiere Pablo cuando dice: </a:t>
            </a:r>
            <a:r>
              <a:rPr lang="es-CO" i="1" u="sng" dirty="0" smtClean="0">
                <a:solidFill>
                  <a:srgbClr val="0070C0"/>
                </a:solidFill>
              </a:rPr>
              <a:t>“Ya </a:t>
            </a:r>
            <a:r>
              <a:rPr lang="es-CO" i="1" u="sng" dirty="0">
                <a:solidFill>
                  <a:srgbClr val="0070C0"/>
                </a:solidFill>
              </a:rPr>
              <a:t>no vivo yo, mas vive Cristo en mí.”</a:t>
            </a:r>
            <a:r>
              <a:rPr lang="es-CO" dirty="0"/>
              <a:t> </a:t>
            </a:r>
            <a:r>
              <a:rPr lang="es-CO" dirty="0">
                <a:solidFill>
                  <a:srgbClr val="FF0000"/>
                </a:solidFill>
              </a:rPr>
              <a:t>Gálatas </a:t>
            </a:r>
            <a:r>
              <a:rPr lang="es-CO" dirty="0" smtClean="0">
                <a:solidFill>
                  <a:srgbClr val="FF0000"/>
                </a:solidFill>
              </a:rPr>
              <a:t>2:20</a:t>
            </a:r>
            <a:r>
              <a:rPr lang="es-CO" dirty="0" smtClean="0"/>
              <a:t>. </a:t>
            </a:r>
          </a:p>
          <a:p>
            <a:pPr marL="0" indent="0" algn="ctr">
              <a:buNone/>
            </a:pPr>
            <a:r>
              <a:rPr lang="es-CO" dirty="0" smtClean="0"/>
              <a:t>Cristo vive en el corazón de los que lo que reciben a través del Espíritu Santo, y el Espíritu Santo mora en el corazón a través de la Palabra de Dios y la oración. </a:t>
            </a:r>
            <a:endParaRPr lang="es-CO" dirty="0"/>
          </a:p>
        </p:txBody>
      </p:sp>
      <p:pic>
        <p:nvPicPr>
          <p:cNvPr id="4098" name="Picture 2" descr="http://t0.gstatic.com/images?q=tbn:ANd9GcQZPdUat_A7fUbDlfDTRR63mheEmAfdkdnUeCOYOyDiSxbps_2-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645024"/>
            <a:ext cx="3240360" cy="280831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2.gstatic.com/images?q=tbn:ANd9GcRyKB-NG--YJlnCBUqIZqTw2v9FzzJF8XZvnoJ0FLgAu8gPV1Z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9" y="476672"/>
            <a:ext cx="4023704"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57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animEffect transition="in" filter="fade">
                                      <p:cBhvr>
                                        <p:cTn id="9" dur="500"/>
                                        <p:tgtEl>
                                          <p:spTgt spid="409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404664"/>
            <a:ext cx="3034680" cy="707886"/>
          </a:xfrm>
          <a:blipFill>
            <a:blip r:embed="rId2"/>
            <a:tile tx="0" ty="0" sx="100000" sy="100000" flip="none" algn="tl"/>
          </a:blipFill>
        </p:spPr>
        <p:txBody>
          <a:bodyPr>
            <a:normAutofit fontScale="90000"/>
          </a:bodyPr>
          <a:lstStyle/>
          <a:p>
            <a:r>
              <a:rPr lang="es-CO" b="1" dirty="0" smtClean="0"/>
              <a:t>Antes de:</a:t>
            </a:r>
            <a:endParaRPr lang="es-CO" b="1" dirty="0"/>
          </a:p>
        </p:txBody>
      </p:sp>
      <p:pic>
        <p:nvPicPr>
          <p:cNvPr id="1026" name="Picture 2" descr="http://ubdavid.org/espanol/nueva-vida3/graphics/14_died-with-christ-in-m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00808"/>
            <a:ext cx="8280920" cy="468052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946738" y="404664"/>
            <a:ext cx="2865621" cy="707886"/>
          </a:xfrm>
          <a:prstGeom prst="rect">
            <a:avLst/>
          </a:prstGeom>
          <a:blipFill>
            <a:blip r:embed="rId2"/>
            <a:tile tx="0" ty="0" sx="100000" sy="100000" flip="none" algn="tl"/>
          </a:blipFill>
        </p:spPr>
        <p:txBody>
          <a:bodyPr wrap="square">
            <a:spAutoFit/>
          </a:bodyPr>
          <a:lstStyle/>
          <a:p>
            <a:r>
              <a:rPr lang="es-CO" sz="4000" b="1" dirty="0"/>
              <a:t>Después de:</a:t>
            </a:r>
          </a:p>
        </p:txBody>
      </p:sp>
    </p:spTree>
    <p:extLst>
      <p:ext uri="{BB962C8B-B14F-4D97-AF65-F5344CB8AC3E}">
        <p14:creationId xmlns:p14="http://schemas.microsoft.com/office/powerpoint/2010/main" val="294518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088232"/>
          </a:xfrm>
        </p:spPr>
        <p:txBody>
          <a:bodyPr>
            <a:normAutofit/>
          </a:bodyPr>
          <a:lstStyle/>
          <a:p>
            <a:r>
              <a:rPr lang="es-CO" dirty="0" smtClean="0">
                <a:solidFill>
                  <a:srgbClr val="FF0000"/>
                </a:solidFill>
              </a:rPr>
              <a:t>Gálatas </a:t>
            </a:r>
            <a:r>
              <a:rPr lang="es-CO" dirty="0" smtClean="0">
                <a:solidFill>
                  <a:srgbClr val="FF0000"/>
                </a:solidFill>
              </a:rPr>
              <a:t>3:26-29</a:t>
            </a:r>
            <a:r>
              <a:rPr lang="es-CO" dirty="0" smtClean="0"/>
              <a:t>.</a:t>
            </a:r>
            <a:r>
              <a:rPr lang="es-CO" dirty="0"/>
              <a:t> </a:t>
            </a:r>
            <a:r>
              <a:rPr lang="es-CO" dirty="0" smtClean="0"/>
              <a:t>Pues </a:t>
            </a:r>
            <a:r>
              <a:rPr lang="es-CO" dirty="0"/>
              <a:t>todos sois hijos de Dios por la fe en Cristo Jesús; </a:t>
            </a:r>
            <a:r>
              <a:rPr lang="es-CO" b="1" baseline="30000" dirty="0" smtClean="0"/>
              <a:t>27 </a:t>
            </a:r>
            <a:r>
              <a:rPr lang="es-CO" dirty="0"/>
              <a:t>porque todos los que habéis sido bautizados en Cristo, de Cristo estáis revestidos. </a:t>
            </a:r>
          </a:p>
        </p:txBody>
      </p:sp>
      <p:sp>
        <p:nvSpPr>
          <p:cNvPr id="4" name="3 Rectángulo"/>
          <p:cNvSpPr/>
          <p:nvPr/>
        </p:nvSpPr>
        <p:spPr>
          <a:xfrm>
            <a:off x="29380" y="2854618"/>
            <a:ext cx="5580112" cy="4031873"/>
          </a:xfrm>
          <a:prstGeom prst="rect">
            <a:avLst/>
          </a:prstGeom>
        </p:spPr>
        <p:txBody>
          <a:bodyPr wrap="square">
            <a:spAutoFit/>
          </a:bodyPr>
          <a:lstStyle/>
          <a:p>
            <a:pPr algn="ctr"/>
            <a:r>
              <a:rPr lang="es-CO" sz="2800" b="1" baseline="30000" dirty="0"/>
              <a:t>28 </a:t>
            </a:r>
            <a:r>
              <a:rPr lang="es-CO" sz="3200" dirty="0"/>
              <a:t>Ya no hay judío ni griego; no hay esclavo ni libre; no hay varón ni mujer; porque todos vosotros sois uno en Cristo Jesús. </a:t>
            </a:r>
            <a:r>
              <a:rPr lang="es-CO" sz="3200" b="1" baseline="30000" dirty="0"/>
              <a:t>29 </a:t>
            </a:r>
            <a:r>
              <a:rPr lang="es-CO" sz="3200" dirty="0"/>
              <a:t>Y si vosotros sois de Cristo, ciertamente linaje de Abraham sois, y herederos según la promesa</a:t>
            </a:r>
            <a:endParaRPr lang="es-CO" sz="3200" dirty="0"/>
          </a:p>
        </p:txBody>
      </p:sp>
      <p:pic>
        <p:nvPicPr>
          <p:cNvPr id="1026" name="Picture 2" descr="http://t0.gstatic.com/images?q=tbn:ANd9GcRFZ7t6pnqXdPIrEv1r7IBfoLpSW9H7JCDscg4bx4cP3TbcSHQb9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140968"/>
            <a:ext cx="3384376" cy="3223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58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43805"/>
            <a:ext cx="8229600" cy="6009531"/>
          </a:xfrm>
        </p:spPr>
        <p:txBody>
          <a:bodyPr>
            <a:normAutofit fontScale="92500" lnSpcReduction="20000"/>
          </a:bodyPr>
          <a:lstStyle/>
          <a:p>
            <a:pPr marL="0" indent="0" algn="ctr">
              <a:buNone/>
            </a:pPr>
            <a:r>
              <a:rPr lang="es-CO" dirty="0" smtClean="0"/>
              <a:t>Aquí se mencionan cuatro pasos:</a:t>
            </a:r>
          </a:p>
          <a:p>
            <a:pPr marL="0" indent="0">
              <a:buNone/>
            </a:pPr>
            <a:r>
              <a:rPr lang="es-CO" dirty="0" smtClean="0">
                <a:solidFill>
                  <a:srgbClr val="FF0000"/>
                </a:solidFill>
              </a:rPr>
              <a:t>Primero</a:t>
            </a:r>
            <a:r>
              <a:rPr lang="es-CO" dirty="0" smtClean="0"/>
              <a:t>. </a:t>
            </a:r>
            <a:r>
              <a:rPr lang="es-CO" dirty="0" smtClean="0"/>
              <a:t>La </a:t>
            </a:r>
            <a:r>
              <a:rPr lang="es-CO" dirty="0" smtClean="0"/>
              <a:t>fe en Cristo Jesús es indispensable </a:t>
            </a:r>
            <a:r>
              <a:rPr lang="es-CO" dirty="0" smtClean="0"/>
              <a:t>para ser </a:t>
            </a:r>
            <a:r>
              <a:rPr lang="es-CO" dirty="0" smtClean="0"/>
              <a:t>hijo de Dios.</a:t>
            </a:r>
          </a:p>
          <a:p>
            <a:pPr marL="0" indent="0">
              <a:buNone/>
            </a:pPr>
            <a:endParaRPr lang="es-CO" dirty="0" smtClean="0">
              <a:solidFill>
                <a:srgbClr val="FF0000"/>
              </a:solidFill>
            </a:endParaRPr>
          </a:p>
          <a:p>
            <a:pPr marL="0" indent="0">
              <a:buNone/>
            </a:pPr>
            <a:r>
              <a:rPr lang="es-CO" dirty="0" smtClean="0">
                <a:solidFill>
                  <a:srgbClr val="FF0000"/>
                </a:solidFill>
              </a:rPr>
              <a:t>Segundo</a:t>
            </a:r>
            <a:r>
              <a:rPr lang="es-CO" dirty="0" smtClean="0"/>
              <a:t>. </a:t>
            </a:r>
            <a:r>
              <a:rPr lang="es-CO" dirty="0" smtClean="0"/>
              <a:t>El </a:t>
            </a:r>
            <a:r>
              <a:rPr lang="es-CO" dirty="0" smtClean="0"/>
              <a:t>bautismo por </a:t>
            </a:r>
            <a:r>
              <a:rPr lang="es-CO" dirty="0" smtClean="0"/>
              <a:t>inmersión </a:t>
            </a:r>
            <a:r>
              <a:rPr lang="es-CO" dirty="0" smtClean="0"/>
              <a:t>es la puerta que nos une con el pueblo de Dios.</a:t>
            </a:r>
          </a:p>
          <a:p>
            <a:pPr marL="0" indent="0">
              <a:buNone/>
            </a:pPr>
            <a:endParaRPr lang="es-CO" dirty="0" smtClean="0">
              <a:solidFill>
                <a:srgbClr val="FF0000"/>
              </a:solidFill>
            </a:endParaRPr>
          </a:p>
          <a:p>
            <a:pPr marL="0" indent="0">
              <a:buNone/>
            </a:pPr>
            <a:r>
              <a:rPr lang="es-CO" dirty="0" smtClean="0">
                <a:solidFill>
                  <a:srgbClr val="FF0000"/>
                </a:solidFill>
              </a:rPr>
              <a:t>Tercero</a:t>
            </a:r>
            <a:r>
              <a:rPr lang="es-CO" dirty="0" smtClean="0"/>
              <a:t>. </a:t>
            </a:r>
            <a:r>
              <a:rPr lang="es-CO" dirty="0" smtClean="0"/>
              <a:t>Ya </a:t>
            </a:r>
            <a:r>
              <a:rPr lang="es-CO" dirty="0" smtClean="0"/>
              <a:t>no somos pueblos separados, entre </a:t>
            </a:r>
            <a:r>
              <a:rPr lang="es-CO" dirty="0" smtClean="0"/>
              <a:t>gentiles </a:t>
            </a:r>
            <a:r>
              <a:rPr lang="es-CO" dirty="0" smtClean="0"/>
              <a:t>y </a:t>
            </a:r>
            <a:r>
              <a:rPr lang="es-CO" dirty="0" smtClean="0"/>
              <a:t>judíos, </a:t>
            </a:r>
            <a:r>
              <a:rPr lang="es-CO" dirty="0" smtClean="0"/>
              <a:t>sino que llegamos a ser un solo pueblo.</a:t>
            </a:r>
          </a:p>
          <a:p>
            <a:pPr marL="0" indent="0">
              <a:buNone/>
            </a:pPr>
            <a:endParaRPr lang="es-CO" dirty="0" smtClean="0">
              <a:solidFill>
                <a:srgbClr val="FF0000"/>
              </a:solidFill>
            </a:endParaRPr>
          </a:p>
          <a:p>
            <a:pPr marL="0" indent="0">
              <a:buNone/>
            </a:pPr>
            <a:r>
              <a:rPr lang="es-CO" dirty="0" smtClean="0">
                <a:solidFill>
                  <a:srgbClr val="FF0000"/>
                </a:solidFill>
              </a:rPr>
              <a:t>Cuarto</a:t>
            </a:r>
            <a:r>
              <a:rPr lang="es-CO" dirty="0" smtClean="0"/>
              <a:t>. </a:t>
            </a:r>
            <a:r>
              <a:rPr lang="es-CO" dirty="0" smtClean="0"/>
              <a:t>Llegamos </a:t>
            </a:r>
            <a:r>
              <a:rPr lang="es-CO" dirty="0" smtClean="0"/>
              <a:t>a ser de la familia de Abrahán, y herederos de las promesas de la salvación. </a:t>
            </a:r>
            <a:endParaRPr lang="es-CO" dirty="0"/>
          </a:p>
        </p:txBody>
      </p:sp>
    </p:spTree>
    <p:extLst>
      <p:ext uri="{BB962C8B-B14F-4D97-AF65-F5344CB8AC3E}">
        <p14:creationId xmlns:p14="http://schemas.microsoft.com/office/powerpoint/2010/main" val="386075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p:cTn id="3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92500" lnSpcReduction="10000"/>
          </a:bodyPr>
          <a:lstStyle/>
          <a:p>
            <a:pPr marL="0" indent="0" algn="ctr">
              <a:buNone/>
            </a:pPr>
            <a:r>
              <a:rPr lang="es-CO" dirty="0" smtClean="0"/>
              <a:t>Una vez que hemos pasado por estos cuatro pasos: ¿Qué misión nos ayuda a desarraigar el conflicto de nuestro corazón?</a:t>
            </a:r>
          </a:p>
          <a:p>
            <a:pPr marL="0" indent="0">
              <a:buNone/>
            </a:pPr>
            <a:endParaRPr lang="es-CO" dirty="0"/>
          </a:p>
          <a:p>
            <a:pPr marL="0" indent="0" algn="ctr">
              <a:buNone/>
            </a:pPr>
            <a:r>
              <a:rPr lang="es-CO" dirty="0" smtClean="0">
                <a:solidFill>
                  <a:srgbClr val="FF0000"/>
                </a:solidFill>
              </a:rPr>
              <a:t>Marcos </a:t>
            </a:r>
            <a:r>
              <a:rPr lang="es-CO" dirty="0" smtClean="0">
                <a:solidFill>
                  <a:srgbClr val="FF0000"/>
                </a:solidFill>
              </a:rPr>
              <a:t>16:15,16</a:t>
            </a:r>
            <a:r>
              <a:rPr lang="es-CO" dirty="0" smtClean="0"/>
              <a:t>.</a:t>
            </a:r>
            <a:r>
              <a:rPr lang="es-CO" b="1" baseline="30000" dirty="0"/>
              <a:t> </a:t>
            </a:r>
            <a:r>
              <a:rPr lang="es-CO" dirty="0" smtClean="0"/>
              <a:t>Y </a:t>
            </a:r>
            <a:r>
              <a:rPr lang="es-CO" dirty="0"/>
              <a:t>les dijo:</a:t>
            </a:r>
            <a:r>
              <a:rPr lang="es-CO" i="1" dirty="0">
                <a:solidFill>
                  <a:srgbClr val="0070C0"/>
                </a:solidFill>
              </a:rPr>
              <a:t> Id por todo el mundo y predicad el evangelio a toda criatura. </a:t>
            </a:r>
            <a:r>
              <a:rPr lang="es-CO" i="1" baseline="30000" dirty="0" smtClean="0">
                <a:solidFill>
                  <a:srgbClr val="0070C0"/>
                </a:solidFill>
              </a:rPr>
              <a:t> </a:t>
            </a:r>
            <a:r>
              <a:rPr lang="es-CO" i="1" dirty="0">
                <a:solidFill>
                  <a:srgbClr val="0070C0"/>
                </a:solidFill>
              </a:rPr>
              <a:t>El que creyere y fuere bautizado, será salvo; mas el que no creyere, será condenado. </a:t>
            </a:r>
            <a:endParaRPr lang="es-CO" i="1" dirty="0" smtClean="0">
              <a:solidFill>
                <a:srgbClr val="0070C0"/>
              </a:solidFill>
            </a:endParaRPr>
          </a:p>
          <a:p>
            <a:pPr marL="0" indent="0">
              <a:buNone/>
            </a:pPr>
            <a:endParaRPr lang="es-CO" dirty="0"/>
          </a:p>
          <a:p>
            <a:pPr marL="0" indent="0" algn="ctr">
              <a:buNone/>
            </a:pPr>
            <a:r>
              <a:rPr lang="es-CO" dirty="0" smtClean="0"/>
              <a:t>La </a:t>
            </a:r>
            <a:r>
              <a:rPr lang="es-CO" dirty="0" smtClean="0"/>
              <a:t>única </a:t>
            </a:r>
            <a:r>
              <a:rPr lang="es-CO" dirty="0" smtClean="0"/>
              <a:t>forma de ser </a:t>
            </a:r>
            <a:r>
              <a:rPr lang="es-CO" dirty="0" smtClean="0"/>
              <a:t>idóneos </a:t>
            </a:r>
            <a:r>
              <a:rPr lang="es-CO" dirty="0" smtClean="0"/>
              <a:t>para el reino de los cielos, y no ser vencidos en la crisis final, es ser como Cristo, en quien diariamente moraba el </a:t>
            </a:r>
            <a:r>
              <a:rPr lang="es-CO" dirty="0" smtClean="0"/>
              <a:t>Espíritu </a:t>
            </a:r>
            <a:r>
              <a:rPr lang="es-CO" dirty="0" smtClean="0"/>
              <a:t>Santo, lo mismo debe suceder con nosotros.</a:t>
            </a:r>
            <a:endParaRPr lang="es-CO" dirty="0"/>
          </a:p>
        </p:txBody>
      </p:sp>
    </p:spTree>
    <p:extLst>
      <p:ext uri="{BB962C8B-B14F-4D97-AF65-F5344CB8AC3E}">
        <p14:creationId xmlns:p14="http://schemas.microsoft.com/office/powerpoint/2010/main" val="917225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2410</TotalTime>
  <Words>4829</Words>
  <Application>Microsoft Office PowerPoint</Application>
  <PresentationFormat>Presentación en pantalla (4:3)</PresentationFormat>
  <Paragraphs>198</Paragraphs>
  <Slides>57</Slides>
  <Notes>1</Notes>
  <HiddenSlides>0</HiddenSlides>
  <MMClips>0</MMClips>
  <ScaleCrop>false</ScaleCrop>
  <HeadingPairs>
    <vt:vector size="4" baseType="variant">
      <vt:variant>
        <vt:lpstr>Tema</vt:lpstr>
      </vt:variant>
      <vt:variant>
        <vt:i4>1</vt:i4>
      </vt:variant>
      <vt:variant>
        <vt:lpstr>Títulos de diapositiva</vt:lpstr>
      </vt:variant>
      <vt:variant>
        <vt:i4>57</vt:i4>
      </vt:variant>
    </vt:vector>
  </HeadingPairs>
  <TitlesOfParts>
    <vt:vector size="58" baseType="lpstr">
      <vt:lpstr>Tema de Office</vt:lpstr>
      <vt:lpstr>Texto: Apocalipsis 12:17.</vt:lpstr>
      <vt:lpstr>Presentación de PowerPoint</vt:lpstr>
      <vt:lpstr>Presentación de PowerPoint</vt:lpstr>
      <vt:lpstr>Presentación de PowerPoint</vt:lpstr>
      <vt:lpstr>Presentación de PowerPoint</vt:lpstr>
      <vt:lpstr>Presentación de PowerPoint</vt:lpstr>
      <vt:lpstr>La pregunta es: ¿Dónde se origina este conflicto?</vt:lpstr>
      <vt:lpstr>Presentación de PowerPoint</vt:lpstr>
      <vt:lpstr>Nos preguntamos: ¿De donde surgió la enemistad? Porque antes no existía.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En lugar de haber alcanzado una posición superior como se les había prometido: ¿En qué posición se encontraban Adán y Eva ahora? </vt:lpstr>
      <vt:lpstr>Presentación de PowerPoint</vt:lpstr>
      <vt:lpstr>¿Qué ocurrió cuando el hombre cedió al pecado?</vt:lpstr>
      <vt:lpstr>Presentación de PowerPoint</vt:lpstr>
      <vt:lpstr>¿Qué hizo Dios para remediar esta situación en que nos encontrábamos?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¿Dónde está la raíz del conflicto?</vt:lpstr>
      <vt:lpstr>Presentación de PowerPoint</vt:lpstr>
      <vt:lpstr>Presentación de PowerPoint</vt:lpstr>
      <vt:lpstr>Presentación de PowerPoint</vt:lpstr>
      <vt:lpstr>Presentación de PowerPoint</vt:lpstr>
      <vt:lpstr>¿Cuantas naturalezas menciona Jesús aquí?</vt:lpstr>
      <vt:lpstr>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Antes de:</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RAIZ DEL CONFLICTO FINAL</dc:title>
  <dc:creator>FAMILIA FIERRO CH</dc:creator>
  <cp:lastModifiedBy>FAMILIA FIERRO CH</cp:lastModifiedBy>
  <cp:revision>245</cp:revision>
  <dcterms:created xsi:type="dcterms:W3CDTF">2012-09-14T12:33:50Z</dcterms:created>
  <dcterms:modified xsi:type="dcterms:W3CDTF">2012-11-05T14:30:11Z</dcterms:modified>
</cp:coreProperties>
</file>